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76" r:id="rId17"/>
    <p:sldId id="334" r:id="rId18"/>
    <p:sldId id="335" r:id="rId19"/>
    <p:sldId id="277" r:id="rId20"/>
    <p:sldId id="284" r:id="rId21"/>
    <p:sldId id="269" r:id="rId22"/>
    <p:sldId id="304" r:id="rId23"/>
    <p:sldId id="305" r:id="rId24"/>
    <p:sldId id="307" r:id="rId25"/>
    <p:sldId id="306" r:id="rId26"/>
    <p:sldId id="308" r:id="rId27"/>
    <p:sldId id="270" r:id="rId28"/>
    <p:sldId id="336"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Objects="1">
      <p:cViewPr varScale="1">
        <p:scale>
          <a:sx n="82" d="100"/>
          <a:sy n="82" d="100"/>
        </p:scale>
        <p:origin x="67" y="9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FD2B4B-B9B0-44C1-9FFD-4FBE96114146}"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20D2454A-D8E7-4088-B834-E858744D91FA}">
      <dgm:prSet/>
      <dgm:spPr/>
      <dgm:t>
        <a:bodyPr/>
        <a:lstStyle/>
        <a:p>
          <a:r>
            <a:rPr lang="en-US" b="0" i="0"/>
            <a:t>SQL (Structured Query Language) is used to perform operations on the records stored in the database, such as updating records, inserting records, deleting records, creating and modifying database tables, views, etc.</a:t>
          </a:r>
          <a:endParaRPr lang="en-US"/>
        </a:p>
      </dgm:t>
    </dgm:pt>
    <dgm:pt modelId="{F63D2608-3E58-4924-875C-3A70091DBD16}" type="parTrans" cxnId="{03A993AF-4231-4DE7-8B64-45D012F0197D}">
      <dgm:prSet/>
      <dgm:spPr/>
      <dgm:t>
        <a:bodyPr/>
        <a:lstStyle/>
        <a:p>
          <a:endParaRPr lang="en-US"/>
        </a:p>
      </dgm:t>
    </dgm:pt>
    <dgm:pt modelId="{124E5A70-1B97-46BB-AD92-61F1CF547EB0}" type="sibTrans" cxnId="{03A993AF-4231-4DE7-8B64-45D012F0197D}">
      <dgm:prSet/>
      <dgm:spPr/>
      <dgm:t>
        <a:bodyPr/>
        <a:lstStyle/>
        <a:p>
          <a:endParaRPr lang="en-US"/>
        </a:p>
      </dgm:t>
    </dgm:pt>
    <dgm:pt modelId="{2FF52776-1239-47D7-808C-A20424B5E13C}">
      <dgm:prSet/>
      <dgm:spPr/>
      <dgm:t>
        <a:bodyPr/>
        <a:lstStyle/>
        <a:p>
          <a:r>
            <a:rPr lang="en-US" b="1"/>
            <a:t>We performed SQL queries to gather information from given dataset:</a:t>
          </a:r>
          <a:endParaRPr lang="en-US"/>
        </a:p>
      </dgm:t>
    </dgm:pt>
    <dgm:pt modelId="{BBFC680F-4333-4639-94EA-7912B8B024B8}" type="parTrans" cxnId="{D0A658E8-328C-41F2-B400-681C2C4F48AA}">
      <dgm:prSet/>
      <dgm:spPr/>
      <dgm:t>
        <a:bodyPr/>
        <a:lstStyle/>
        <a:p>
          <a:endParaRPr lang="en-US"/>
        </a:p>
      </dgm:t>
    </dgm:pt>
    <dgm:pt modelId="{570A9539-56DC-4B08-ACAD-3D78FED45EB6}" type="sibTrans" cxnId="{D0A658E8-328C-41F2-B400-681C2C4F48AA}">
      <dgm:prSet/>
      <dgm:spPr/>
      <dgm:t>
        <a:bodyPr/>
        <a:lstStyle/>
        <a:p>
          <a:endParaRPr lang="en-US"/>
        </a:p>
      </dgm:t>
    </dgm:pt>
    <dgm:pt modelId="{E489624D-F455-4DA1-BBA1-FC608770C662}">
      <dgm:prSet/>
      <dgm:spPr/>
      <dgm:t>
        <a:bodyPr/>
        <a:lstStyle/>
        <a:p>
          <a:r>
            <a:rPr lang="en-US"/>
            <a:t>Displaying the names of the unique launch sites in the space mission</a:t>
          </a:r>
        </a:p>
      </dgm:t>
    </dgm:pt>
    <dgm:pt modelId="{075D414B-AE02-4AB5-847B-44B5986758DA}" type="parTrans" cxnId="{3E8479BD-D998-4DAA-8B72-61E71B0A3F53}">
      <dgm:prSet/>
      <dgm:spPr/>
      <dgm:t>
        <a:bodyPr/>
        <a:lstStyle/>
        <a:p>
          <a:endParaRPr lang="en-US"/>
        </a:p>
      </dgm:t>
    </dgm:pt>
    <dgm:pt modelId="{43C0C19E-45F7-497D-A775-2475C4CD0720}" type="sibTrans" cxnId="{3E8479BD-D998-4DAA-8B72-61E71B0A3F53}">
      <dgm:prSet/>
      <dgm:spPr/>
      <dgm:t>
        <a:bodyPr/>
        <a:lstStyle/>
        <a:p>
          <a:endParaRPr lang="en-US"/>
        </a:p>
      </dgm:t>
    </dgm:pt>
    <dgm:pt modelId="{D9171CEE-CF46-4188-86C5-94C637A6253B}">
      <dgm:prSet/>
      <dgm:spPr/>
      <dgm:t>
        <a:bodyPr/>
        <a:lstStyle/>
        <a:p>
          <a:r>
            <a:rPr lang="en-US"/>
            <a:t>Display 5 records where launch sites begin with the string ‘CCA’</a:t>
          </a:r>
        </a:p>
      </dgm:t>
    </dgm:pt>
    <dgm:pt modelId="{9C020CD2-88A0-43FD-9CEE-FFF713BD732E}" type="parTrans" cxnId="{2197CA50-0EBB-4F5D-ADF3-B6ACC4A62D64}">
      <dgm:prSet/>
      <dgm:spPr/>
      <dgm:t>
        <a:bodyPr/>
        <a:lstStyle/>
        <a:p>
          <a:endParaRPr lang="en-US"/>
        </a:p>
      </dgm:t>
    </dgm:pt>
    <dgm:pt modelId="{C54E7DDC-6BDE-4306-857A-DB610252A34D}" type="sibTrans" cxnId="{2197CA50-0EBB-4F5D-ADF3-B6ACC4A62D64}">
      <dgm:prSet/>
      <dgm:spPr/>
      <dgm:t>
        <a:bodyPr/>
        <a:lstStyle/>
        <a:p>
          <a:endParaRPr lang="en-US"/>
        </a:p>
      </dgm:t>
    </dgm:pt>
    <dgm:pt modelId="{4BF8DE05-A2B6-4E2E-873B-D18DADD78786}">
      <dgm:prSet/>
      <dgm:spPr/>
      <dgm:t>
        <a:bodyPr/>
        <a:lstStyle/>
        <a:p>
          <a:r>
            <a:rPr lang="en-US"/>
            <a:t>Displaying the total payload mass carried by boosters launched by NASA(CRS)</a:t>
          </a:r>
        </a:p>
      </dgm:t>
    </dgm:pt>
    <dgm:pt modelId="{8419AB82-4E45-448D-B427-88BAEF57109C}" type="parTrans" cxnId="{4C975CFE-4DC1-4E0A-9097-78F04456C14E}">
      <dgm:prSet/>
      <dgm:spPr/>
      <dgm:t>
        <a:bodyPr/>
        <a:lstStyle/>
        <a:p>
          <a:endParaRPr lang="en-US"/>
        </a:p>
      </dgm:t>
    </dgm:pt>
    <dgm:pt modelId="{235567B2-D5B3-46B0-BB57-EE9AE9FA17E8}" type="sibTrans" cxnId="{4C975CFE-4DC1-4E0A-9097-78F04456C14E}">
      <dgm:prSet/>
      <dgm:spPr/>
      <dgm:t>
        <a:bodyPr/>
        <a:lstStyle/>
        <a:p>
          <a:endParaRPr lang="en-US"/>
        </a:p>
      </dgm:t>
    </dgm:pt>
    <dgm:pt modelId="{83EE903B-86A1-4A89-BF4E-B253B0BCDD1A}">
      <dgm:prSet/>
      <dgm:spPr/>
      <dgm:t>
        <a:bodyPr/>
        <a:lstStyle/>
        <a:p>
          <a:r>
            <a:rPr lang="en-US"/>
            <a:t>Displaying average payload mass carries by booster version F9v1.1</a:t>
          </a:r>
        </a:p>
      </dgm:t>
    </dgm:pt>
    <dgm:pt modelId="{0A257420-EF2B-4A39-A77E-8DE7A723D493}" type="parTrans" cxnId="{563E4867-2C1C-453D-B58F-32226D94F918}">
      <dgm:prSet/>
      <dgm:spPr/>
      <dgm:t>
        <a:bodyPr/>
        <a:lstStyle/>
        <a:p>
          <a:endParaRPr lang="en-US"/>
        </a:p>
      </dgm:t>
    </dgm:pt>
    <dgm:pt modelId="{8C180A8F-4F6B-43E6-BCE8-81AA0CE358A4}" type="sibTrans" cxnId="{563E4867-2C1C-453D-B58F-32226D94F918}">
      <dgm:prSet/>
      <dgm:spPr/>
      <dgm:t>
        <a:bodyPr/>
        <a:lstStyle/>
        <a:p>
          <a:endParaRPr lang="en-US"/>
        </a:p>
      </dgm:t>
    </dgm:pt>
    <dgm:pt modelId="{E7C1FA20-ED7C-4694-8C23-FDCA1374CA2C}">
      <dgm:prSet/>
      <dgm:spPr/>
      <dgm:t>
        <a:bodyPr/>
        <a:lstStyle/>
        <a:p>
          <a:r>
            <a:rPr lang="en-US"/>
            <a:t>Listing the date where the successful landing outcome in drone ship was achieved</a:t>
          </a:r>
        </a:p>
      </dgm:t>
    </dgm:pt>
    <dgm:pt modelId="{191063F1-4D08-462B-B840-7CF651BF97F0}" type="parTrans" cxnId="{8D7A3E4C-BF9B-44A4-A261-0A9B9C70F64E}">
      <dgm:prSet/>
      <dgm:spPr/>
      <dgm:t>
        <a:bodyPr/>
        <a:lstStyle/>
        <a:p>
          <a:endParaRPr lang="en-US"/>
        </a:p>
      </dgm:t>
    </dgm:pt>
    <dgm:pt modelId="{789A17DF-5EE7-4FA3-BDE4-713874E815E1}" type="sibTrans" cxnId="{8D7A3E4C-BF9B-44A4-A261-0A9B9C70F64E}">
      <dgm:prSet/>
      <dgm:spPr/>
      <dgm:t>
        <a:bodyPr/>
        <a:lstStyle/>
        <a:p>
          <a:endParaRPr lang="en-US"/>
        </a:p>
      </dgm:t>
    </dgm:pt>
    <dgm:pt modelId="{6BED3848-EB02-4B3A-B876-A19B0D14C274}">
      <dgm:prSet/>
      <dgm:spPr/>
      <dgm:t>
        <a:bodyPr/>
        <a:lstStyle/>
        <a:p>
          <a:r>
            <a:rPr lang="en-US"/>
            <a:t>Listing the names of the boosters which have success in ground pad and have payload mass greater than 4000 but less than 6000</a:t>
          </a:r>
        </a:p>
      </dgm:t>
    </dgm:pt>
    <dgm:pt modelId="{790D81A8-1E17-4C7C-A18F-FCEBCCC180C8}" type="parTrans" cxnId="{A0E3690E-A24A-4D00-BB9A-8013DDBB5AC9}">
      <dgm:prSet/>
      <dgm:spPr/>
      <dgm:t>
        <a:bodyPr/>
        <a:lstStyle/>
        <a:p>
          <a:endParaRPr lang="en-US"/>
        </a:p>
      </dgm:t>
    </dgm:pt>
    <dgm:pt modelId="{8028F6E5-584F-41A9-A0E1-7C9B3BA5C525}" type="sibTrans" cxnId="{A0E3690E-A24A-4D00-BB9A-8013DDBB5AC9}">
      <dgm:prSet/>
      <dgm:spPr/>
      <dgm:t>
        <a:bodyPr/>
        <a:lstStyle/>
        <a:p>
          <a:endParaRPr lang="en-US"/>
        </a:p>
      </dgm:t>
    </dgm:pt>
    <dgm:pt modelId="{3C1BC6EC-2A3F-4BD4-B3AF-AD7939E77B3B}">
      <dgm:prSet/>
      <dgm:spPr/>
      <dgm:t>
        <a:bodyPr/>
        <a:lstStyle/>
        <a:p>
          <a:r>
            <a:rPr lang="en-US"/>
            <a:t>Listing the total number of successful and failure mission outcomes</a:t>
          </a:r>
        </a:p>
      </dgm:t>
    </dgm:pt>
    <dgm:pt modelId="{51B4EB0C-DBC1-43A4-A6A8-5C7112DCAA53}" type="parTrans" cxnId="{F8154739-A299-4E56-9A85-534801DBD91C}">
      <dgm:prSet/>
      <dgm:spPr/>
      <dgm:t>
        <a:bodyPr/>
        <a:lstStyle/>
        <a:p>
          <a:endParaRPr lang="en-US"/>
        </a:p>
      </dgm:t>
    </dgm:pt>
    <dgm:pt modelId="{76823227-D3E5-45D7-BDC5-B5241199D4C3}" type="sibTrans" cxnId="{F8154739-A299-4E56-9A85-534801DBD91C}">
      <dgm:prSet/>
      <dgm:spPr/>
      <dgm:t>
        <a:bodyPr/>
        <a:lstStyle/>
        <a:p>
          <a:endParaRPr lang="en-US"/>
        </a:p>
      </dgm:t>
    </dgm:pt>
    <dgm:pt modelId="{608F81A6-B5FC-4DFD-AD34-9C58AFAC4906}">
      <dgm:prSet/>
      <dgm:spPr/>
      <dgm:t>
        <a:bodyPr/>
        <a:lstStyle/>
        <a:p>
          <a:r>
            <a:rPr lang="en-US"/>
            <a:t>Listing the names of the booster versions which have carries the maximum payload mass</a:t>
          </a:r>
        </a:p>
      </dgm:t>
    </dgm:pt>
    <dgm:pt modelId="{4D3EAB7D-475F-40C6-93B1-142F663B60F4}" type="parTrans" cxnId="{DD65CA8B-926C-497E-993F-7F34ED59FE10}">
      <dgm:prSet/>
      <dgm:spPr/>
      <dgm:t>
        <a:bodyPr/>
        <a:lstStyle/>
        <a:p>
          <a:endParaRPr lang="en-US"/>
        </a:p>
      </dgm:t>
    </dgm:pt>
    <dgm:pt modelId="{C8B4BEF8-3E95-4E38-BA64-B8BA1DEE67EF}" type="sibTrans" cxnId="{DD65CA8B-926C-497E-993F-7F34ED59FE10}">
      <dgm:prSet/>
      <dgm:spPr/>
      <dgm:t>
        <a:bodyPr/>
        <a:lstStyle/>
        <a:p>
          <a:endParaRPr lang="en-US"/>
        </a:p>
      </dgm:t>
    </dgm:pt>
    <dgm:pt modelId="{9D66AB4F-631B-4EA3-ADD8-C16BF81AA24C}">
      <dgm:prSet/>
      <dgm:spPr/>
      <dgm:t>
        <a:bodyPr/>
        <a:lstStyle/>
        <a:p>
          <a:r>
            <a:rPr lang="en-US"/>
            <a:t>Listing the failed landing outcomes in drone ship, there booster versions, and launch site names for the year 2015</a:t>
          </a:r>
        </a:p>
      </dgm:t>
    </dgm:pt>
    <dgm:pt modelId="{30B6CD20-FC6B-4CC1-848D-C7E075E37964}" type="parTrans" cxnId="{48EE28A7-000C-4196-ABB0-CA09D26DBF4D}">
      <dgm:prSet/>
      <dgm:spPr/>
      <dgm:t>
        <a:bodyPr/>
        <a:lstStyle/>
        <a:p>
          <a:endParaRPr lang="en-US"/>
        </a:p>
      </dgm:t>
    </dgm:pt>
    <dgm:pt modelId="{3F834EB5-EBD6-4195-92E9-40B65373CA82}" type="sibTrans" cxnId="{48EE28A7-000C-4196-ABB0-CA09D26DBF4D}">
      <dgm:prSet/>
      <dgm:spPr/>
      <dgm:t>
        <a:bodyPr/>
        <a:lstStyle/>
        <a:p>
          <a:endParaRPr lang="en-US"/>
        </a:p>
      </dgm:t>
    </dgm:pt>
    <dgm:pt modelId="{61F149AA-8FBA-426A-AA2C-3FDD26FECE26}">
      <dgm:prSet/>
      <dgm:spPr/>
      <dgm:t>
        <a:bodyPr/>
        <a:lstStyle/>
        <a:p>
          <a:r>
            <a:rPr lang="en-US"/>
            <a:t>Ranking the count of landing outcomes (such as Failure or Success)between the date 2010-06-04 and 2017-03-20, in descending order</a:t>
          </a:r>
        </a:p>
      </dgm:t>
    </dgm:pt>
    <dgm:pt modelId="{C87D3E75-9003-4A9E-8586-26A46AB3E91F}" type="parTrans" cxnId="{2D0D135E-14B6-41F7-BDA7-D90B5F047452}">
      <dgm:prSet/>
      <dgm:spPr/>
      <dgm:t>
        <a:bodyPr/>
        <a:lstStyle/>
        <a:p>
          <a:endParaRPr lang="en-US"/>
        </a:p>
      </dgm:t>
    </dgm:pt>
    <dgm:pt modelId="{0BF6CF85-01ED-47B1-A8AA-713966E85836}" type="sibTrans" cxnId="{2D0D135E-14B6-41F7-BDA7-D90B5F047452}">
      <dgm:prSet/>
      <dgm:spPr/>
      <dgm:t>
        <a:bodyPr/>
        <a:lstStyle/>
        <a:p>
          <a:endParaRPr lang="en-US"/>
        </a:p>
      </dgm:t>
    </dgm:pt>
    <dgm:pt modelId="{9AA60709-E357-4316-9332-6CD250520F8F}" type="pres">
      <dgm:prSet presAssocID="{C3FD2B4B-B9B0-44C1-9FFD-4FBE96114146}" presName="Name0" presStyleCnt="0">
        <dgm:presLayoutVars>
          <dgm:dir/>
          <dgm:resizeHandles val="exact"/>
        </dgm:presLayoutVars>
      </dgm:prSet>
      <dgm:spPr/>
    </dgm:pt>
    <dgm:pt modelId="{5F2E260B-832F-4DA4-9981-1C7BC05AEC5B}" type="pres">
      <dgm:prSet presAssocID="{20D2454A-D8E7-4088-B834-E858744D91FA}" presName="node" presStyleLbl="node1" presStyleIdx="0" presStyleCnt="2">
        <dgm:presLayoutVars>
          <dgm:bulletEnabled val="1"/>
        </dgm:presLayoutVars>
      </dgm:prSet>
      <dgm:spPr/>
    </dgm:pt>
    <dgm:pt modelId="{D9152456-0F28-4DB7-9662-75D55D469C42}" type="pres">
      <dgm:prSet presAssocID="{124E5A70-1B97-46BB-AD92-61F1CF547EB0}" presName="sibTrans" presStyleLbl="sibTrans2D1" presStyleIdx="0" presStyleCnt="1"/>
      <dgm:spPr/>
    </dgm:pt>
    <dgm:pt modelId="{4B70EC22-1A21-4336-890D-DD8A56394458}" type="pres">
      <dgm:prSet presAssocID="{124E5A70-1B97-46BB-AD92-61F1CF547EB0}" presName="connectorText" presStyleLbl="sibTrans2D1" presStyleIdx="0" presStyleCnt="1"/>
      <dgm:spPr/>
    </dgm:pt>
    <dgm:pt modelId="{B4C72DCB-5AB0-4FDD-A94C-8656ABFB799D}" type="pres">
      <dgm:prSet presAssocID="{2FF52776-1239-47D7-808C-A20424B5E13C}" presName="node" presStyleLbl="node1" presStyleIdx="1" presStyleCnt="2">
        <dgm:presLayoutVars>
          <dgm:bulletEnabled val="1"/>
        </dgm:presLayoutVars>
      </dgm:prSet>
      <dgm:spPr/>
    </dgm:pt>
  </dgm:ptLst>
  <dgm:cxnLst>
    <dgm:cxn modelId="{FE213E04-6627-434F-9A74-14EB99C2182A}" type="presOf" srcId="{2FF52776-1239-47D7-808C-A20424B5E13C}" destId="{B4C72DCB-5AB0-4FDD-A94C-8656ABFB799D}" srcOrd="0" destOrd="0" presId="urn:microsoft.com/office/officeart/2005/8/layout/process1"/>
    <dgm:cxn modelId="{11EB730B-CD2F-4343-82D2-AB3F26436A98}" type="presOf" srcId="{83EE903B-86A1-4A89-BF4E-B253B0BCDD1A}" destId="{B4C72DCB-5AB0-4FDD-A94C-8656ABFB799D}" srcOrd="0" destOrd="4" presId="urn:microsoft.com/office/officeart/2005/8/layout/process1"/>
    <dgm:cxn modelId="{A0E3690E-A24A-4D00-BB9A-8013DDBB5AC9}" srcId="{2FF52776-1239-47D7-808C-A20424B5E13C}" destId="{6BED3848-EB02-4B3A-B876-A19B0D14C274}" srcOrd="5" destOrd="0" parTransId="{790D81A8-1E17-4C7C-A18F-FCEBCCC180C8}" sibTransId="{8028F6E5-584F-41A9-A0E1-7C9B3BA5C525}"/>
    <dgm:cxn modelId="{F8154739-A299-4E56-9A85-534801DBD91C}" srcId="{2FF52776-1239-47D7-808C-A20424B5E13C}" destId="{3C1BC6EC-2A3F-4BD4-B3AF-AD7939E77B3B}" srcOrd="6" destOrd="0" parTransId="{51B4EB0C-DBC1-43A4-A6A8-5C7112DCAA53}" sibTransId="{76823227-D3E5-45D7-BDC5-B5241199D4C3}"/>
    <dgm:cxn modelId="{2D0D135E-14B6-41F7-BDA7-D90B5F047452}" srcId="{2FF52776-1239-47D7-808C-A20424B5E13C}" destId="{61F149AA-8FBA-426A-AA2C-3FDD26FECE26}" srcOrd="9" destOrd="0" parTransId="{C87D3E75-9003-4A9E-8586-26A46AB3E91F}" sibTransId="{0BF6CF85-01ED-47B1-A8AA-713966E85836}"/>
    <dgm:cxn modelId="{DAC90445-54DA-4285-B3BD-E411FE199F14}" type="presOf" srcId="{6BED3848-EB02-4B3A-B876-A19B0D14C274}" destId="{B4C72DCB-5AB0-4FDD-A94C-8656ABFB799D}" srcOrd="0" destOrd="6" presId="urn:microsoft.com/office/officeart/2005/8/layout/process1"/>
    <dgm:cxn modelId="{563E4867-2C1C-453D-B58F-32226D94F918}" srcId="{2FF52776-1239-47D7-808C-A20424B5E13C}" destId="{83EE903B-86A1-4A89-BF4E-B253B0BCDD1A}" srcOrd="3" destOrd="0" parTransId="{0A257420-EF2B-4A39-A77E-8DE7A723D493}" sibTransId="{8C180A8F-4F6B-43E6-BCE8-81AA0CE358A4}"/>
    <dgm:cxn modelId="{EF9E5068-A254-4AAF-92F6-C0AF43C82D37}" type="presOf" srcId="{9D66AB4F-631B-4EA3-ADD8-C16BF81AA24C}" destId="{B4C72DCB-5AB0-4FDD-A94C-8656ABFB799D}" srcOrd="0" destOrd="9" presId="urn:microsoft.com/office/officeart/2005/8/layout/process1"/>
    <dgm:cxn modelId="{8D7A3E4C-BF9B-44A4-A261-0A9B9C70F64E}" srcId="{2FF52776-1239-47D7-808C-A20424B5E13C}" destId="{E7C1FA20-ED7C-4694-8C23-FDCA1374CA2C}" srcOrd="4" destOrd="0" parTransId="{191063F1-4D08-462B-B840-7CF651BF97F0}" sibTransId="{789A17DF-5EE7-4FA3-BDE4-713874E815E1}"/>
    <dgm:cxn modelId="{2197CA50-0EBB-4F5D-ADF3-B6ACC4A62D64}" srcId="{2FF52776-1239-47D7-808C-A20424B5E13C}" destId="{D9171CEE-CF46-4188-86C5-94C637A6253B}" srcOrd="1" destOrd="0" parTransId="{9C020CD2-88A0-43FD-9CEE-FFF713BD732E}" sibTransId="{C54E7DDC-6BDE-4306-857A-DB610252A34D}"/>
    <dgm:cxn modelId="{B08B6276-03EC-4B76-A97B-13A12F510EC0}" type="presOf" srcId="{D9171CEE-CF46-4188-86C5-94C637A6253B}" destId="{B4C72DCB-5AB0-4FDD-A94C-8656ABFB799D}" srcOrd="0" destOrd="2" presId="urn:microsoft.com/office/officeart/2005/8/layout/process1"/>
    <dgm:cxn modelId="{A9A38E59-D41A-4D7D-A3A4-35D4FA1AEA40}" type="presOf" srcId="{E7C1FA20-ED7C-4694-8C23-FDCA1374CA2C}" destId="{B4C72DCB-5AB0-4FDD-A94C-8656ABFB799D}" srcOrd="0" destOrd="5" presId="urn:microsoft.com/office/officeart/2005/8/layout/process1"/>
    <dgm:cxn modelId="{DA329F80-C41A-40F5-B1D3-CDCA1FE4182A}" type="presOf" srcId="{20D2454A-D8E7-4088-B834-E858744D91FA}" destId="{5F2E260B-832F-4DA4-9981-1C7BC05AEC5B}" srcOrd="0" destOrd="0" presId="urn:microsoft.com/office/officeart/2005/8/layout/process1"/>
    <dgm:cxn modelId="{4AF07B82-3955-4B90-8388-C4C2A661E704}" type="presOf" srcId="{3C1BC6EC-2A3F-4BD4-B3AF-AD7939E77B3B}" destId="{B4C72DCB-5AB0-4FDD-A94C-8656ABFB799D}" srcOrd="0" destOrd="7" presId="urn:microsoft.com/office/officeart/2005/8/layout/process1"/>
    <dgm:cxn modelId="{6504ED88-FBD4-4F16-87AC-9C6F0CA62868}" type="presOf" srcId="{608F81A6-B5FC-4DFD-AD34-9C58AFAC4906}" destId="{B4C72DCB-5AB0-4FDD-A94C-8656ABFB799D}" srcOrd="0" destOrd="8" presId="urn:microsoft.com/office/officeart/2005/8/layout/process1"/>
    <dgm:cxn modelId="{DD65CA8B-926C-497E-993F-7F34ED59FE10}" srcId="{2FF52776-1239-47D7-808C-A20424B5E13C}" destId="{608F81A6-B5FC-4DFD-AD34-9C58AFAC4906}" srcOrd="7" destOrd="0" parTransId="{4D3EAB7D-475F-40C6-93B1-142F663B60F4}" sibTransId="{C8B4BEF8-3E95-4E38-BA64-B8BA1DEE67EF}"/>
    <dgm:cxn modelId="{BB167CA5-A2D2-4EE4-A036-3559AB009A3A}" type="presOf" srcId="{4BF8DE05-A2B6-4E2E-873B-D18DADD78786}" destId="{B4C72DCB-5AB0-4FDD-A94C-8656ABFB799D}" srcOrd="0" destOrd="3" presId="urn:microsoft.com/office/officeart/2005/8/layout/process1"/>
    <dgm:cxn modelId="{48EE28A7-000C-4196-ABB0-CA09D26DBF4D}" srcId="{2FF52776-1239-47D7-808C-A20424B5E13C}" destId="{9D66AB4F-631B-4EA3-ADD8-C16BF81AA24C}" srcOrd="8" destOrd="0" parTransId="{30B6CD20-FC6B-4CC1-848D-C7E075E37964}" sibTransId="{3F834EB5-EBD6-4195-92E9-40B65373CA82}"/>
    <dgm:cxn modelId="{03A993AF-4231-4DE7-8B64-45D012F0197D}" srcId="{C3FD2B4B-B9B0-44C1-9FFD-4FBE96114146}" destId="{20D2454A-D8E7-4088-B834-E858744D91FA}" srcOrd="0" destOrd="0" parTransId="{F63D2608-3E58-4924-875C-3A70091DBD16}" sibTransId="{124E5A70-1B97-46BB-AD92-61F1CF547EB0}"/>
    <dgm:cxn modelId="{3E8479BD-D998-4DAA-8B72-61E71B0A3F53}" srcId="{2FF52776-1239-47D7-808C-A20424B5E13C}" destId="{E489624D-F455-4DA1-BBA1-FC608770C662}" srcOrd="0" destOrd="0" parTransId="{075D414B-AE02-4AB5-847B-44B5986758DA}" sibTransId="{43C0C19E-45F7-497D-A775-2475C4CD0720}"/>
    <dgm:cxn modelId="{581704C7-317E-489D-9DB4-2EF95D8CB998}" type="presOf" srcId="{C3FD2B4B-B9B0-44C1-9FFD-4FBE96114146}" destId="{9AA60709-E357-4316-9332-6CD250520F8F}" srcOrd="0" destOrd="0" presId="urn:microsoft.com/office/officeart/2005/8/layout/process1"/>
    <dgm:cxn modelId="{93BE83D2-1C27-4ED7-824D-62583121D50F}" type="presOf" srcId="{61F149AA-8FBA-426A-AA2C-3FDD26FECE26}" destId="{B4C72DCB-5AB0-4FDD-A94C-8656ABFB799D}" srcOrd="0" destOrd="10" presId="urn:microsoft.com/office/officeart/2005/8/layout/process1"/>
    <dgm:cxn modelId="{74C184E4-316D-4782-873F-D71ED4E7C251}" type="presOf" srcId="{124E5A70-1B97-46BB-AD92-61F1CF547EB0}" destId="{4B70EC22-1A21-4336-890D-DD8A56394458}" srcOrd="1" destOrd="0" presId="urn:microsoft.com/office/officeart/2005/8/layout/process1"/>
    <dgm:cxn modelId="{D0A658E8-328C-41F2-B400-681C2C4F48AA}" srcId="{C3FD2B4B-B9B0-44C1-9FFD-4FBE96114146}" destId="{2FF52776-1239-47D7-808C-A20424B5E13C}" srcOrd="1" destOrd="0" parTransId="{BBFC680F-4333-4639-94EA-7912B8B024B8}" sibTransId="{570A9539-56DC-4B08-ACAD-3D78FED45EB6}"/>
    <dgm:cxn modelId="{65355EEE-73AC-4099-BFFA-F065C1083A82}" type="presOf" srcId="{124E5A70-1B97-46BB-AD92-61F1CF547EB0}" destId="{D9152456-0F28-4DB7-9662-75D55D469C42}" srcOrd="0" destOrd="0" presId="urn:microsoft.com/office/officeart/2005/8/layout/process1"/>
    <dgm:cxn modelId="{4C975CFE-4DC1-4E0A-9097-78F04456C14E}" srcId="{2FF52776-1239-47D7-808C-A20424B5E13C}" destId="{4BF8DE05-A2B6-4E2E-873B-D18DADD78786}" srcOrd="2" destOrd="0" parTransId="{8419AB82-4E45-448D-B427-88BAEF57109C}" sibTransId="{235567B2-D5B3-46B0-BB57-EE9AE9FA17E8}"/>
    <dgm:cxn modelId="{1B401BFF-8640-4E41-BEFB-CCDF02B08CEF}" type="presOf" srcId="{E489624D-F455-4DA1-BBA1-FC608770C662}" destId="{B4C72DCB-5AB0-4FDD-A94C-8656ABFB799D}" srcOrd="0" destOrd="1" presId="urn:microsoft.com/office/officeart/2005/8/layout/process1"/>
    <dgm:cxn modelId="{F31C64D5-0166-4C0D-9BE1-3BF53CBC702C}" type="presParOf" srcId="{9AA60709-E357-4316-9332-6CD250520F8F}" destId="{5F2E260B-832F-4DA4-9981-1C7BC05AEC5B}" srcOrd="0" destOrd="0" presId="urn:microsoft.com/office/officeart/2005/8/layout/process1"/>
    <dgm:cxn modelId="{582B63A0-0A42-4C8D-B412-E9DAD1A9F396}" type="presParOf" srcId="{9AA60709-E357-4316-9332-6CD250520F8F}" destId="{D9152456-0F28-4DB7-9662-75D55D469C42}" srcOrd="1" destOrd="0" presId="urn:microsoft.com/office/officeart/2005/8/layout/process1"/>
    <dgm:cxn modelId="{4C90264F-F6BC-4AB8-9A79-51152C7E67AD}" type="presParOf" srcId="{D9152456-0F28-4DB7-9662-75D55D469C42}" destId="{4B70EC22-1A21-4336-890D-DD8A56394458}" srcOrd="0" destOrd="0" presId="urn:microsoft.com/office/officeart/2005/8/layout/process1"/>
    <dgm:cxn modelId="{F46F62C7-F969-4DDD-B447-258A37E75CFA}" type="presParOf" srcId="{9AA60709-E357-4316-9332-6CD250520F8F}" destId="{B4C72DCB-5AB0-4FDD-A94C-8656ABFB799D}"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C9FCD4-84EA-4C6C-860E-5DBAB77DDBE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7C81881-F13B-4CCE-B876-43564850B9F8}">
      <dgm:prSet/>
      <dgm:spPr/>
      <dgm:t>
        <a:bodyPr/>
        <a:lstStyle/>
        <a:p>
          <a:r>
            <a:rPr lang="en-US"/>
            <a:t>By observing all 4-classification model Decision Tree has more accuracy than other models</a:t>
          </a:r>
        </a:p>
      </dgm:t>
    </dgm:pt>
    <dgm:pt modelId="{1AA29F6D-78CC-464C-AD45-541674085BA0}" type="parTrans" cxnId="{39199B96-D89E-46E5-A3D9-2E681DE9AE36}">
      <dgm:prSet/>
      <dgm:spPr/>
      <dgm:t>
        <a:bodyPr/>
        <a:lstStyle/>
        <a:p>
          <a:endParaRPr lang="en-US"/>
        </a:p>
      </dgm:t>
    </dgm:pt>
    <dgm:pt modelId="{06AF9A47-898F-4105-9B54-3E759F316BFF}" type="sibTrans" cxnId="{39199B96-D89E-46E5-A3D9-2E681DE9AE36}">
      <dgm:prSet/>
      <dgm:spPr/>
      <dgm:t>
        <a:bodyPr/>
        <a:lstStyle/>
        <a:p>
          <a:endParaRPr lang="en-US"/>
        </a:p>
      </dgm:t>
    </dgm:pt>
    <dgm:pt modelId="{B74C23FA-B9A8-499E-B8DF-ED36F39F4B2F}">
      <dgm:prSet/>
      <dgm:spPr/>
      <dgm:t>
        <a:bodyPr/>
        <a:lstStyle/>
        <a:p>
          <a:r>
            <a:rPr lang="en-US"/>
            <a:t>Decision tree is best for predicting the SpaceX landing outcome</a:t>
          </a:r>
        </a:p>
      </dgm:t>
    </dgm:pt>
    <dgm:pt modelId="{FA40050C-06BC-4D41-A739-C7657C755614}" type="parTrans" cxnId="{224AD55E-3C35-4093-9F4B-686D2DE0F9CA}">
      <dgm:prSet/>
      <dgm:spPr/>
      <dgm:t>
        <a:bodyPr/>
        <a:lstStyle/>
        <a:p>
          <a:endParaRPr lang="en-US"/>
        </a:p>
      </dgm:t>
    </dgm:pt>
    <dgm:pt modelId="{E8BD8E61-D2DC-4184-A556-5DFA574EEF2B}" type="sibTrans" cxnId="{224AD55E-3C35-4093-9F4B-686D2DE0F9CA}">
      <dgm:prSet/>
      <dgm:spPr/>
      <dgm:t>
        <a:bodyPr/>
        <a:lstStyle/>
        <a:p>
          <a:endParaRPr lang="en-US"/>
        </a:p>
      </dgm:t>
    </dgm:pt>
    <dgm:pt modelId="{E55FD96B-4929-4C45-ADB0-B9E6D5D2424A}" type="pres">
      <dgm:prSet presAssocID="{80C9FCD4-84EA-4C6C-860E-5DBAB77DDBE9}" presName="linear" presStyleCnt="0">
        <dgm:presLayoutVars>
          <dgm:animLvl val="lvl"/>
          <dgm:resizeHandles val="exact"/>
        </dgm:presLayoutVars>
      </dgm:prSet>
      <dgm:spPr/>
    </dgm:pt>
    <dgm:pt modelId="{704E86EA-9795-4DAE-8303-A80CC5CABF4D}" type="pres">
      <dgm:prSet presAssocID="{97C81881-F13B-4CCE-B876-43564850B9F8}" presName="parentText" presStyleLbl="node1" presStyleIdx="0" presStyleCnt="2">
        <dgm:presLayoutVars>
          <dgm:chMax val="0"/>
          <dgm:bulletEnabled val="1"/>
        </dgm:presLayoutVars>
      </dgm:prSet>
      <dgm:spPr/>
    </dgm:pt>
    <dgm:pt modelId="{101290E2-5E3E-4A84-8158-028615E1F1A5}" type="pres">
      <dgm:prSet presAssocID="{06AF9A47-898F-4105-9B54-3E759F316BFF}" presName="spacer" presStyleCnt="0"/>
      <dgm:spPr/>
    </dgm:pt>
    <dgm:pt modelId="{A6BF4928-A79B-4959-A4B3-0A99CC8159AB}" type="pres">
      <dgm:prSet presAssocID="{B74C23FA-B9A8-499E-B8DF-ED36F39F4B2F}" presName="parentText" presStyleLbl="node1" presStyleIdx="1" presStyleCnt="2">
        <dgm:presLayoutVars>
          <dgm:chMax val="0"/>
          <dgm:bulletEnabled val="1"/>
        </dgm:presLayoutVars>
      </dgm:prSet>
      <dgm:spPr/>
    </dgm:pt>
  </dgm:ptLst>
  <dgm:cxnLst>
    <dgm:cxn modelId="{91BF9C2D-60B9-4113-8F97-191B67D82CAE}" type="presOf" srcId="{97C81881-F13B-4CCE-B876-43564850B9F8}" destId="{704E86EA-9795-4DAE-8303-A80CC5CABF4D}" srcOrd="0" destOrd="0" presId="urn:microsoft.com/office/officeart/2005/8/layout/vList2"/>
    <dgm:cxn modelId="{224AD55E-3C35-4093-9F4B-686D2DE0F9CA}" srcId="{80C9FCD4-84EA-4C6C-860E-5DBAB77DDBE9}" destId="{B74C23FA-B9A8-499E-B8DF-ED36F39F4B2F}" srcOrd="1" destOrd="0" parTransId="{FA40050C-06BC-4D41-A739-C7657C755614}" sibTransId="{E8BD8E61-D2DC-4184-A556-5DFA574EEF2B}"/>
    <dgm:cxn modelId="{39199B96-D89E-46E5-A3D9-2E681DE9AE36}" srcId="{80C9FCD4-84EA-4C6C-860E-5DBAB77DDBE9}" destId="{97C81881-F13B-4CCE-B876-43564850B9F8}" srcOrd="0" destOrd="0" parTransId="{1AA29F6D-78CC-464C-AD45-541674085BA0}" sibTransId="{06AF9A47-898F-4105-9B54-3E759F316BFF}"/>
    <dgm:cxn modelId="{F1D5F3AA-CB19-4FC7-BC7C-A222CF145C3D}" type="presOf" srcId="{80C9FCD4-84EA-4C6C-860E-5DBAB77DDBE9}" destId="{E55FD96B-4929-4C45-ADB0-B9E6D5D2424A}" srcOrd="0" destOrd="0" presId="urn:microsoft.com/office/officeart/2005/8/layout/vList2"/>
    <dgm:cxn modelId="{459281C6-B714-42F4-96F7-C56DF077B38F}" type="presOf" srcId="{B74C23FA-B9A8-499E-B8DF-ED36F39F4B2F}" destId="{A6BF4928-A79B-4959-A4B3-0A99CC8159AB}" srcOrd="0" destOrd="0" presId="urn:microsoft.com/office/officeart/2005/8/layout/vList2"/>
    <dgm:cxn modelId="{C0BC960F-D4C4-4F82-B1DB-BCACC3565EA4}" type="presParOf" srcId="{E55FD96B-4929-4C45-ADB0-B9E6D5D2424A}" destId="{704E86EA-9795-4DAE-8303-A80CC5CABF4D}" srcOrd="0" destOrd="0" presId="urn:microsoft.com/office/officeart/2005/8/layout/vList2"/>
    <dgm:cxn modelId="{8AE0D856-4C0F-46C8-AC6D-03BBC28461B3}" type="presParOf" srcId="{E55FD96B-4929-4C45-ADB0-B9E6D5D2424A}" destId="{101290E2-5E3E-4A84-8158-028615E1F1A5}" srcOrd="1" destOrd="0" presId="urn:microsoft.com/office/officeart/2005/8/layout/vList2"/>
    <dgm:cxn modelId="{E41FFC0B-B94A-4A33-B0C6-3249ACB2F1A6}" type="presParOf" srcId="{E55FD96B-4929-4C45-ADB0-B9E6D5D2424A}" destId="{A6BF4928-A79B-4959-A4B3-0A99CC8159A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E260B-832F-4DA4-9981-1C7BC05AEC5B}">
      <dsp:nvSpPr>
        <dsp:cNvPr id="0" name=""/>
        <dsp:cNvSpPr/>
      </dsp:nvSpPr>
      <dsp:spPr>
        <a:xfrm>
          <a:off x="2165" y="85738"/>
          <a:ext cx="4618708" cy="5888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SQL (Structured Query Language) is used to perform operations on the records stored in the database, such as updating records, inserting records, deleting records, creating and modifying database tables, views, etc.</a:t>
          </a:r>
          <a:endParaRPr lang="en-US" sz="1800" kern="1200"/>
        </a:p>
      </dsp:txBody>
      <dsp:txXfrm>
        <a:off x="137442" y="221015"/>
        <a:ext cx="4348154" cy="5618299"/>
      </dsp:txXfrm>
    </dsp:sp>
    <dsp:sp modelId="{D9152456-0F28-4DB7-9662-75D55D469C42}">
      <dsp:nvSpPr>
        <dsp:cNvPr id="0" name=""/>
        <dsp:cNvSpPr/>
      </dsp:nvSpPr>
      <dsp:spPr>
        <a:xfrm>
          <a:off x="5082745" y="2457445"/>
          <a:ext cx="979166" cy="11454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82745" y="2686533"/>
        <a:ext cx="685416" cy="687263"/>
      </dsp:txXfrm>
    </dsp:sp>
    <dsp:sp modelId="{B4C72DCB-5AB0-4FDD-A94C-8656ABFB799D}">
      <dsp:nvSpPr>
        <dsp:cNvPr id="0" name=""/>
        <dsp:cNvSpPr/>
      </dsp:nvSpPr>
      <dsp:spPr>
        <a:xfrm>
          <a:off x="6468357" y="85738"/>
          <a:ext cx="4618708" cy="5888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We performed SQL queries to gather information from given dataset:</a:t>
          </a:r>
          <a:endParaRPr lang="en-US" sz="1800" kern="1200"/>
        </a:p>
        <a:p>
          <a:pPr marL="114300" lvl="1" indent="-114300" algn="l" defTabSz="622300">
            <a:lnSpc>
              <a:spcPct val="90000"/>
            </a:lnSpc>
            <a:spcBef>
              <a:spcPct val="0"/>
            </a:spcBef>
            <a:spcAft>
              <a:spcPct val="15000"/>
            </a:spcAft>
            <a:buChar char="•"/>
          </a:pPr>
          <a:r>
            <a:rPr lang="en-US" sz="1400" kern="1200"/>
            <a:t>Displaying the names of the unique launch sites in the space mission</a:t>
          </a:r>
        </a:p>
        <a:p>
          <a:pPr marL="114300" lvl="1" indent="-114300" algn="l" defTabSz="622300">
            <a:lnSpc>
              <a:spcPct val="90000"/>
            </a:lnSpc>
            <a:spcBef>
              <a:spcPct val="0"/>
            </a:spcBef>
            <a:spcAft>
              <a:spcPct val="15000"/>
            </a:spcAft>
            <a:buChar char="•"/>
          </a:pPr>
          <a:r>
            <a:rPr lang="en-US" sz="1400" kern="1200"/>
            <a:t>Display 5 records where launch sites begin with the string ‘CCA’</a:t>
          </a:r>
        </a:p>
        <a:p>
          <a:pPr marL="114300" lvl="1" indent="-114300" algn="l" defTabSz="622300">
            <a:lnSpc>
              <a:spcPct val="90000"/>
            </a:lnSpc>
            <a:spcBef>
              <a:spcPct val="0"/>
            </a:spcBef>
            <a:spcAft>
              <a:spcPct val="15000"/>
            </a:spcAft>
            <a:buChar char="•"/>
          </a:pPr>
          <a:r>
            <a:rPr lang="en-US" sz="1400" kern="1200"/>
            <a:t>Displaying the total payload mass carried by boosters launched by NASA(CRS)</a:t>
          </a:r>
        </a:p>
        <a:p>
          <a:pPr marL="114300" lvl="1" indent="-114300" algn="l" defTabSz="622300">
            <a:lnSpc>
              <a:spcPct val="90000"/>
            </a:lnSpc>
            <a:spcBef>
              <a:spcPct val="0"/>
            </a:spcBef>
            <a:spcAft>
              <a:spcPct val="15000"/>
            </a:spcAft>
            <a:buChar char="•"/>
          </a:pPr>
          <a:r>
            <a:rPr lang="en-US" sz="1400" kern="1200"/>
            <a:t>Displaying average payload mass carries by booster version F9v1.1</a:t>
          </a:r>
        </a:p>
        <a:p>
          <a:pPr marL="114300" lvl="1" indent="-114300" algn="l" defTabSz="622300">
            <a:lnSpc>
              <a:spcPct val="90000"/>
            </a:lnSpc>
            <a:spcBef>
              <a:spcPct val="0"/>
            </a:spcBef>
            <a:spcAft>
              <a:spcPct val="15000"/>
            </a:spcAft>
            <a:buChar char="•"/>
          </a:pPr>
          <a:r>
            <a:rPr lang="en-US" sz="1400" kern="1200"/>
            <a:t>Listing the date where the successful landing outcome in drone ship was achieved</a:t>
          </a:r>
        </a:p>
        <a:p>
          <a:pPr marL="114300" lvl="1" indent="-114300" algn="l" defTabSz="622300">
            <a:lnSpc>
              <a:spcPct val="90000"/>
            </a:lnSpc>
            <a:spcBef>
              <a:spcPct val="0"/>
            </a:spcBef>
            <a:spcAft>
              <a:spcPct val="15000"/>
            </a:spcAft>
            <a:buChar char="•"/>
          </a:pPr>
          <a:r>
            <a:rPr lang="en-US" sz="1400" kern="1200"/>
            <a:t>Listing the names of the boosters which have success in ground pad and have payload mass greater than 4000 but less than 6000</a:t>
          </a:r>
        </a:p>
        <a:p>
          <a:pPr marL="114300" lvl="1" indent="-114300" algn="l" defTabSz="622300">
            <a:lnSpc>
              <a:spcPct val="90000"/>
            </a:lnSpc>
            <a:spcBef>
              <a:spcPct val="0"/>
            </a:spcBef>
            <a:spcAft>
              <a:spcPct val="15000"/>
            </a:spcAft>
            <a:buChar char="•"/>
          </a:pPr>
          <a:r>
            <a:rPr lang="en-US" sz="1400" kern="1200"/>
            <a:t>Listing the total number of successful and failure mission outcomes</a:t>
          </a:r>
        </a:p>
        <a:p>
          <a:pPr marL="114300" lvl="1" indent="-114300" algn="l" defTabSz="622300">
            <a:lnSpc>
              <a:spcPct val="90000"/>
            </a:lnSpc>
            <a:spcBef>
              <a:spcPct val="0"/>
            </a:spcBef>
            <a:spcAft>
              <a:spcPct val="15000"/>
            </a:spcAft>
            <a:buChar char="•"/>
          </a:pPr>
          <a:r>
            <a:rPr lang="en-US" sz="1400" kern="1200"/>
            <a:t>Listing the names of the booster versions which have carries the maximum payload mass</a:t>
          </a:r>
        </a:p>
        <a:p>
          <a:pPr marL="114300" lvl="1" indent="-114300" algn="l" defTabSz="622300">
            <a:lnSpc>
              <a:spcPct val="90000"/>
            </a:lnSpc>
            <a:spcBef>
              <a:spcPct val="0"/>
            </a:spcBef>
            <a:spcAft>
              <a:spcPct val="15000"/>
            </a:spcAft>
            <a:buChar char="•"/>
          </a:pPr>
          <a:r>
            <a:rPr lang="en-US" sz="1400" kern="1200"/>
            <a:t>Listing the failed landing outcomes in drone ship, there booster versions, and launch site names for the year 2015</a:t>
          </a:r>
        </a:p>
        <a:p>
          <a:pPr marL="114300" lvl="1" indent="-114300" algn="l" defTabSz="622300">
            <a:lnSpc>
              <a:spcPct val="90000"/>
            </a:lnSpc>
            <a:spcBef>
              <a:spcPct val="0"/>
            </a:spcBef>
            <a:spcAft>
              <a:spcPct val="15000"/>
            </a:spcAft>
            <a:buChar char="•"/>
          </a:pPr>
          <a:r>
            <a:rPr lang="en-US" sz="1400" kern="1200"/>
            <a:t>Ranking the count of landing outcomes (such as Failure or Success)between the date 2010-06-04 and 2017-03-20, in descending order</a:t>
          </a:r>
        </a:p>
      </dsp:txBody>
      <dsp:txXfrm>
        <a:off x="6603634" y="221015"/>
        <a:ext cx="4348154" cy="56182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4E86EA-9795-4DAE-8303-A80CC5CABF4D}">
      <dsp:nvSpPr>
        <dsp:cNvPr id="0" name=""/>
        <dsp:cNvSpPr/>
      </dsp:nvSpPr>
      <dsp:spPr>
        <a:xfrm>
          <a:off x="0" y="82283"/>
          <a:ext cx="4032448" cy="2251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By observing all 4-classification model Decision Tree has more accuracy than other models</a:t>
          </a:r>
        </a:p>
      </dsp:txBody>
      <dsp:txXfrm>
        <a:off x="109889" y="192172"/>
        <a:ext cx="3812670" cy="2031302"/>
      </dsp:txXfrm>
    </dsp:sp>
    <dsp:sp modelId="{A6BF4928-A79B-4959-A4B3-0A99CC8159AB}">
      <dsp:nvSpPr>
        <dsp:cNvPr id="0" name=""/>
        <dsp:cNvSpPr/>
      </dsp:nvSpPr>
      <dsp:spPr>
        <a:xfrm>
          <a:off x="0" y="2408244"/>
          <a:ext cx="4032448" cy="2251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Decision tree is best for predicting the SpaceX landing outcome</a:t>
          </a:r>
        </a:p>
      </dsp:txBody>
      <dsp:txXfrm>
        <a:off x="109889" y="2518133"/>
        <a:ext cx="3812670" cy="203130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657769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947319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694713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325963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563411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388996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496182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163140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github.com/BhattaBhavana/testrepos/blob/main/weekA_assignment.ipynb"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github.com/BhattaBhavana/testrepos/blob/main/week-1Bwebscraping.ipynb" TargetMode="External"/><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6.svg"/><Relationship Id="rId5" Type="http://schemas.openxmlformats.org/officeDocument/2006/relationships/image" Target="../media/image14.png"/><Relationship Id="rId10"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&lt;Name: AMULYA&gt;</a:t>
            </a:r>
          </a:p>
          <a:p>
            <a:r>
              <a:rPr lang="en-US" dirty="0">
                <a:solidFill>
                  <a:schemeClr val="bg2"/>
                </a:solidFill>
                <a:latin typeface="Abadi" panose="020B0604020104020204" pitchFamily="34" charset="0"/>
                <a:ea typeface="SF Pro" pitchFamily="2" charset="0"/>
                <a:cs typeface="SF Pro" pitchFamily="2" charset="0"/>
              </a:rPr>
              <a:t>&lt;Date</a:t>
            </a:r>
            <a:r>
              <a:rPr lang="en-US">
                <a:solidFill>
                  <a:schemeClr val="bg2"/>
                </a:solidFill>
                <a:latin typeface="Abadi" panose="020B0604020104020204" pitchFamily="34" charset="0"/>
                <a:ea typeface="SF Pro" pitchFamily="2" charset="0"/>
                <a:cs typeface="SF Pro" pitchFamily="2" charset="0"/>
              </a:rPr>
              <a:t>: 23-07-2023</a:t>
            </a:r>
            <a:r>
              <a:rPr lang="en-US" dirty="0">
                <a:solidFill>
                  <a:schemeClr val="bg2"/>
                </a:solidFill>
                <a:latin typeface="Abadi" panose="020B0604020104020204" pitchFamily="34" charset="0"/>
                <a:ea typeface="SF Pro" pitchFamily="2" charset="0"/>
                <a:cs typeface="SF Pro" pitchFamily="2" charset="0"/>
              </a:rPr>
              <a:t>&gt;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Data Wrangling</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215354" y="5749670"/>
            <a:ext cx="2129708" cy="311815"/>
          </a:xfrm>
        </p:spPr>
        <p:txBody>
          <a:bodyPr/>
          <a:lstStyle/>
          <a:p>
            <a:pPr defTabSz="704088">
              <a:spcAft>
                <a:spcPts val="600"/>
              </a:spcAft>
            </a:pPr>
            <a:fld id="{5075537C-CA84-1446-933C-8E9D027F9201}" type="slidenum">
              <a:rPr lang="en-US" sz="1232" kern="1200">
                <a:solidFill>
                  <a:srgbClr val="1C7DDB"/>
                </a:solidFill>
                <a:latin typeface="Abadi" panose="020B0604020104020204" pitchFamily="34" charset="0"/>
                <a:ea typeface="+mn-ea"/>
                <a:cs typeface="+mn-cs"/>
              </a:rPr>
              <a:pPr defTabSz="704088">
                <a:spcAft>
                  <a:spcPts val="600"/>
                </a:spcAft>
              </a:pPr>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49561" y="2112579"/>
            <a:ext cx="9316818" cy="4192805"/>
          </a:xfrm>
          <a:prstGeom prst="rect">
            <a:avLst/>
          </a:prstGeom>
        </p:spPr>
        <p:txBody>
          <a:bodyPr/>
          <a:lstStyle/>
          <a:p>
            <a:pPr marL="0" indent="0" defTabSz="704088">
              <a:spcBef>
                <a:spcPts val="770"/>
              </a:spcBef>
              <a:buNone/>
            </a:pPr>
            <a:endParaRPr lang="en-US" sz="2156" kern="1200">
              <a:solidFill>
                <a:schemeClr val="tx1"/>
              </a:solidFill>
              <a:latin typeface="+mn-lt"/>
              <a:ea typeface="+mn-ea"/>
              <a:cs typeface="+mn-cs"/>
            </a:endParaRPr>
          </a:p>
          <a:p>
            <a:endParaRPr lang="en-US" dirty="0"/>
          </a:p>
        </p:txBody>
      </p:sp>
      <p:sp>
        <p:nvSpPr>
          <p:cNvPr id="2" name="Flowchart: Process 1">
            <a:extLst>
              <a:ext uri="{FF2B5EF4-FFF2-40B4-BE49-F238E27FC236}">
                <a16:creationId xmlns:a16="http://schemas.microsoft.com/office/drawing/2014/main" id="{1A71D38C-4F30-DB6E-36B8-D9327750C4A5}"/>
              </a:ext>
            </a:extLst>
          </p:cNvPr>
          <p:cNvSpPr/>
          <p:nvPr/>
        </p:nvSpPr>
        <p:spPr>
          <a:xfrm rot="10800000" flipV="1">
            <a:off x="1821729" y="3062946"/>
            <a:ext cx="1509410" cy="670850"/>
          </a:xfrm>
          <a:prstGeom prst="flowChartProcess">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04088">
              <a:spcAft>
                <a:spcPts val="600"/>
              </a:spcAft>
            </a:pPr>
            <a:r>
              <a:rPr lang="en-US" sz="1386" kern="1200" dirty="0">
                <a:solidFill>
                  <a:schemeClr val="lt1"/>
                </a:solidFill>
                <a:latin typeface="+mn-lt"/>
                <a:ea typeface="+mn-ea"/>
                <a:cs typeface="+mn-cs"/>
              </a:rPr>
              <a:t>Calculate number of launches at each site</a:t>
            </a:r>
            <a:endParaRPr lang="en-US" dirty="0"/>
          </a:p>
        </p:txBody>
      </p:sp>
      <p:pic>
        <p:nvPicPr>
          <p:cNvPr id="6" name="Picture 5" descr="A screenshot of a computer code&#10;&#10;Description automatically generated">
            <a:extLst>
              <a:ext uri="{FF2B5EF4-FFF2-40B4-BE49-F238E27FC236}">
                <a16:creationId xmlns:a16="http://schemas.microsoft.com/office/drawing/2014/main" id="{85A26211-6F43-ECFF-45E7-1C0AB7DB06B5}"/>
              </a:ext>
            </a:extLst>
          </p:cNvPr>
          <p:cNvPicPr>
            <a:picLocks noChangeAspect="1"/>
          </p:cNvPicPr>
          <p:nvPr/>
        </p:nvPicPr>
        <p:blipFill>
          <a:blip r:embed="rId2"/>
          <a:stretch>
            <a:fillRect/>
          </a:stretch>
        </p:blipFill>
        <p:spPr>
          <a:xfrm>
            <a:off x="1598113" y="2218598"/>
            <a:ext cx="1956642" cy="844347"/>
          </a:xfrm>
          <a:prstGeom prst="rect">
            <a:avLst/>
          </a:prstGeom>
        </p:spPr>
      </p:pic>
      <p:sp>
        <p:nvSpPr>
          <p:cNvPr id="7" name="Flowchart: Process 6">
            <a:extLst>
              <a:ext uri="{FF2B5EF4-FFF2-40B4-BE49-F238E27FC236}">
                <a16:creationId xmlns:a16="http://schemas.microsoft.com/office/drawing/2014/main" id="{42E3B047-A651-4D5C-20A4-DF825A2C9667}"/>
              </a:ext>
            </a:extLst>
          </p:cNvPr>
          <p:cNvSpPr/>
          <p:nvPr/>
        </p:nvSpPr>
        <p:spPr>
          <a:xfrm>
            <a:off x="3798781" y="3062946"/>
            <a:ext cx="1433096" cy="67085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04088">
              <a:spcAft>
                <a:spcPts val="600"/>
              </a:spcAft>
            </a:pPr>
            <a:r>
              <a:rPr lang="en-US" sz="1386" kern="1200">
                <a:solidFill>
                  <a:schemeClr val="lt1"/>
                </a:solidFill>
                <a:latin typeface="+mn-lt"/>
                <a:ea typeface="+mn-ea"/>
                <a:cs typeface="+mn-cs"/>
              </a:rPr>
              <a:t>Calculate number and occurrence of each orbit</a:t>
            </a:r>
            <a:endParaRPr lang="en-US"/>
          </a:p>
        </p:txBody>
      </p:sp>
      <p:pic>
        <p:nvPicPr>
          <p:cNvPr id="10" name="Picture 9" descr="A screenshot of a computer&#10;&#10;Description automatically generated">
            <a:extLst>
              <a:ext uri="{FF2B5EF4-FFF2-40B4-BE49-F238E27FC236}">
                <a16:creationId xmlns:a16="http://schemas.microsoft.com/office/drawing/2014/main" id="{4E10C844-8585-F245-983D-E429110C9457}"/>
              </a:ext>
            </a:extLst>
          </p:cNvPr>
          <p:cNvPicPr>
            <a:picLocks noChangeAspect="1"/>
          </p:cNvPicPr>
          <p:nvPr/>
        </p:nvPicPr>
        <p:blipFill>
          <a:blip r:embed="rId3"/>
          <a:stretch>
            <a:fillRect/>
          </a:stretch>
        </p:blipFill>
        <p:spPr>
          <a:xfrm>
            <a:off x="3692953" y="3930269"/>
            <a:ext cx="1644751" cy="1632918"/>
          </a:xfrm>
          <a:prstGeom prst="rect">
            <a:avLst/>
          </a:prstGeom>
        </p:spPr>
      </p:pic>
      <p:sp>
        <p:nvSpPr>
          <p:cNvPr id="11" name="Flowchart: Process 10">
            <a:extLst>
              <a:ext uri="{FF2B5EF4-FFF2-40B4-BE49-F238E27FC236}">
                <a16:creationId xmlns:a16="http://schemas.microsoft.com/office/drawing/2014/main" id="{8D94662D-D46C-C040-ACEB-4E54601198AC}"/>
              </a:ext>
            </a:extLst>
          </p:cNvPr>
          <p:cNvSpPr/>
          <p:nvPr/>
        </p:nvSpPr>
        <p:spPr>
          <a:xfrm rot="10800000" flipH="1" flipV="1">
            <a:off x="5699518" y="2727524"/>
            <a:ext cx="1433095" cy="117976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04088">
              <a:spcAft>
                <a:spcPts val="600"/>
              </a:spcAft>
            </a:pPr>
            <a:r>
              <a:rPr lang="en-US" sz="1386" kern="1200">
                <a:solidFill>
                  <a:schemeClr val="lt1"/>
                </a:solidFill>
                <a:latin typeface="+mn-lt"/>
                <a:ea typeface="+mn-ea"/>
                <a:cs typeface="+mn-cs"/>
              </a:rPr>
              <a:t>Calculate number and occurrence of mission outcome per orbit type</a:t>
            </a:r>
            <a:endParaRPr lang="en-US"/>
          </a:p>
        </p:txBody>
      </p:sp>
      <p:pic>
        <p:nvPicPr>
          <p:cNvPr id="13" name="Picture 12" descr="A screenshot of a computer program&#10;&#10;Description automatically generated">
            <a:extLst>
              <a:ext uri="{FF2B5EF4-FFF2-40B4-BE49-F238E27FC236}">
                <a16:creationId xmlns:a16="http://schemas.microsoft.com/office/drawing/2014/main" id="{F0FD3731-65BF-C412-42DD-5709E6147F27}"/>
              </a:ext>
            </a:extLst>
          </p:cNvPr>
          <p:cNvPicPr>
            <a:picLocks noChangeAspect="1"/>
          </p:cNvPicPr>
          <p:nvPr/>
        </p:nvPicPr>
        <p:blipFill>
          <a:blip r:embed="rId4"/>
          <a:stretch>
            <a:fillRect/>
          </a:stretch>
        </p:blipFill>
        <p:spPr>
          <a:xfrm>
            <a:off x="5511397" y="4091747"/>
            <a:ext cx="1956643" cy="1402180"/>
          </a:xfrm>
          <a:prstGeom prst="rect">
            <a:avLst/>
          </a:prstGeom>
        </p:spPr>
      </p:pic>
      <p:sp>
        <p:nvSpPr>
          <p:cNvPr id="14" name="Flowchart: Process 13">
            <a:extLst>
              <a:ext uri="{FF2B5EF4-FFF2-40B4-BE49-F238E27FC236}">
                <a16:creationId xmlns:a16="http://schemas.microsoft.com/office/drawing/2014/main" id="{0C18DEEE-1239-4172-94D5-80A938498582}"/>
              </a:ext>
            </a:extLst>
          </p:cNvPr>
          <p:cNvSpPr/>
          <p:nvPr/>
        </p:nvSpPr>
        <p:spPr>
          <a:xfrm flipH="1">
            <a:off x="7468039" y="2727523"/>
            <a:ext cx="1397601" cy="112032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04088">
              <a:spcAft>
                <a:spcPts val="600"/>
              </a:spcAft>
            </a:pPr>
            <a:r>
              <a:rPr lang="en-US" sz="1386" kern="1200">
                <a:solidFill>
                  <a:schemeClr val="lt1"/>
                </a:solidFill>
                <a:latin typeface="+mn-lt"/>
                <a:ea typeface="+mn-ea"/>
                <a:cs typeface="+mn-cs"/>
              </a:rPr>
              <a:t>Create landing outcome label from outcome column</a:t>
            </a:r>
            <a:endParaRPr lang="en-US"/>
          </a:p>
        </p:txBody>
      </p:sp>
      <p:pic>
        <p:nvPicPr>
          <p:cNvPr id="16" name="Picture 15" descr="A black and purple text&#10;&#10;Description automatically generated">
            <a:extLst>
              <a:ext uri="{FF2B5EF4-FFF2-40B4-BE49-F238E27FC236}">
                <a16:creationId xmlns:a16="http://schemas.microsoft.com/office/drawing/2014/main" id="{9FFE0978-70C8-1EB9-8B58-A0B3556B5356}"/>
              </a:ext>
            </a:extLst>
          </p:cNvPr>
          <p:cNvPicPr>
            <a:picLocks noChangeAspect="1"/>
          </p:cNvPicPr>
          <p:nvPr/>
        </p:nvPicPr>
        <p:blipFill>
          <a:blip r:embed="rId5"/>
          <a:stretch>
            <a:fillRect/>
          </a:stretch>
        </p:blipFill>
        <p:spPr>
          <a:xfrm>
            <a:off x="7413811" y="2199753"/>
            <a:ext cx="1425845" cy="396397"/>
          </a:xfrm>
          <a:prstGeom prst="rect">
            <a:avLst/>
          </a:prstGeom>
        </p:spPr>
      </p:pic>
      <p:sp>
        <p:nvSpPr>
          <p:cNvPr id="17" name="Flowchart: Process 16">
            <a:extLst>
              <a:ext uri="{FF2B5EF4-FFF2-40B4-BE49-F238E27FC236}">
                <a16:creationId xmlns:a16="http://schemas.microsoft.com/office/drawing/2014/main" id="{10C2B4EE-343D-BB27-3F7D-78DC185D8563}"/>
              </a:ext>
            </a:extLst>
          </p:cNvPr>
          <p:cNvSpPr/>
          <p:nvPr/>
        </p:nvSpPr>
        <p:spPr>
          <a:xfrm>
            <a:off x="9368778" y="2697605"/>
            <a:ext cx="1285794" cy="112032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04088">
              <a:spcAft>
                <a:spcPts val="600"/>
              </a:spcAft>
            </a:pPr>
            <a:r>
              <a:rPr lang="en-US" sz="1386" kern="1200">
                <a:solidFill>
                  <a:schemeClr val="lt1"/>
                </a:solidFill>
                <a:latin typeface="+mn-lt"/>
                <a:ea typeface="+mn-ea"/>
                <a:cs typeface="+mn-cs"/>
              </a:rPr>
              <a:t>Export dataset as.CSV</a:t>
            </a:r>
            <a:endParaRPr lang="en-US"/>
          </a:p>
        </p:txBody>
      </p:sp>
      <p:sp>
        <p:nvSpPr>
          <p:cNvPr id="18" name="Arrow: Right 17">
            <a:extLst>
              <a:ext uri="{FF2B5EF4-FFF2-40B4-BE49-F238E27FC236}">
                <a16:creationId xmlns:a16="http://schemas.microsoft.com/office/drawing/2014/main" id="{15B71B0C-69CE-176F-5566-40218D85A1BD}"/>
              </a:ext>
            </a:extLst>
          </p:cNvPr>
          <p:cNvSpPr/>
          <p:nvPr/>
        </p:nvSpPr>
        <p:spPr>
          <a:xfrm>
            <a:off x="3331139" y="3317408"/>
            <a:ext cx="467642" cy="219917"/>
          </a:xfrm>
          <a:prstGeom prst="rightArrow">
            <a:avLst>
              <a:gd name="adj1" fmla="val 80743"/>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1718683-FD9D-EB39-85B8-66797F38F1D0}"/>
              </a:ext>
            </a:extLst>
          </p:cNvPr>
          <p:cNvSpPr/>
          <p:nvPr/>
        </p:nvSpPr>
        <p:spPr>
          <a:xfrm>
            <a:off x="5241165" y="3317408"/>
            <a:ext cx="467642" cy="219917"/>
          </a:xfrm>
          <a:prstGeom prst="rightArrow">
            <a:avLst>
              <a:gd name="adj1" fmla="val 80743"/>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220A59B8-4E48-CCB6-104E-354AF01A62D3}"/>
              </a:ext>
            </a:extLst>
          </p:cNvPr>
          <p:cNvSpPr/>
          <p:nvPr/>
        </p:nvSpPr>
        <p:spPr>
          <a:xfrm>
            <a:off x="7105452" y="3288412"/>
            <a:ext cx="362588" cy="219917"/>
          </a:xfrm>
          <a:prstGeom prst="rightArrow">
            <a:avLst>
              <a:gd name="adj1" fmla="val 80743"/>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Arrow: Right 20">
            <a:extLst>
              <a:ext uri="{FF2B5EF4-FFF2-40B4-BE49-F238E27FC236}">
                <a16:creationId xmlns:a16="http://schemas.microsoft.com/office/drawing/2014/main" id="{E3083C19-34A2-5771-3A8A-58DB70B746FF}"/>
              </a:ext>
            </a:extLst>
          </p:cNvPr>
          <p:cNvSpPr/>
          <p:nvPr/>
        </p:nvSpPr>
        <p:spPr>
          <a:xfrm>
            <a:off x="8915724" y="3227614"/>
            <a:ext cx="467642" cy="199752"/>
          </a:xfrm>
          <a:prstGeom prst="rightArrow">
            <a:avLst>
              <a:gd name="adj1" fmla="val 80743"/>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98257" y="637523"/>
            <a:ext cx="3608896" cy="16909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rgbClr val="FFFFFF"/>
                </a:solidFill>
                <a:latin typeface="+mj-lt"/>
                <a:ea typeface="+mj-ea"/>
                <a:cs typeface="+mj-cs"/>
              </a:rPr>
              <a:t>EDA with Data Visualization</a:t>
            </a:r>
          </a:p>
        </p:txBody>
      </p:sp>
      <p:pic>
        <p:nvPicPr>
          <p:cNvPr id="10" name="Picture 9" descr="A graph of flight number&#10;&#10;Description automatically generated">
            <a:extLst>
              <a:ext uri="{FF2B5EF4-FFF2-40B4-BE49-F238E27FC236}">
                <a16:creationId xmlns:a16="http://schemas.microsoft.com/office/drawing/2014/main" id="{4BA6740C-3D8F-BCD7-8AEF-C131E1E97049}"/>
              </a:ext>
            </a:extLst>
          </p:cNvPr>
          <p:cNvPicPr>
            <a:picLocks noChangeAspect="1"/>
          </p:cNvPicPr>
          <p:nvPr/>
        </p:nvPicPr>
        <p:blipFill rotWithShape="1">
          <a:blip r:embed="rId3"/>
          <a:srcRect r="26986" b="-5"/>
          <a:stretch/>
        </p:blipFill>
        <p:spPr>
          <a:xfrm>
            <a:off x="4968250" y="325905"/>
            <a:ext cx="2249424" cy="2002611"/>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8256" y="2474260"/>
            <a:ext cx="3607930" cy="3677158"/>
          </a:xfrm>
          <a:prstGeom prst="rect">
            <a:avLst/>
          </a:prstGeom>
        </p:spPr>
        <p:txBody>
          <a:bodyPr vert="horz" lIns="91440" tIns="45720" rIns="91440" bIns="45720" rtlCol="0" anchor="t">
            <a:normAutofit/>
          </a:bodyPr>
          <a:lstStyle/>
          <a:p>
            <a:pPr>
              <a:spcBef>
                <a:spcPts val="1400"/>
              </a:spcBef>
            </a:pPr>
            <a:r>
              <a:rPr lang="en-US" sz="2000" dirty="0">
                <a:solidFill>
                  <a:srgbClr val="FFFFFF"/>
                </a:solidFill>
              </a:rPr>
              <a:t>Scatter plots</a:t>
            </a:r>
          </a:p>
          <a:p>
            <a:pPr>
              <a:spcBef>
                <a:spcPts val="1400"/>
              </a:spcBef>
            </a:pPr>
            <a:r>
              <a:rPr lang="en-US" sz="2000" dirty="0">
                <a:solidFill>
                  <a:srgbClr val="FFFFFF"/>
                </a:solidFill>
              </a:rPr>
              <a:t>Bar plots</a:t>
            </a:r>
          </a:p>
          <a:p>
            <a:pPr>
              <a:spcBef>
                <a:spcPts val="1400"/>
              </a:spcBef>
            </a:pPr>
            <a:r>
              <a:rPr lang="en-US" sz="2000" dirty="0">
                <a:solidFill>
                  <a:srgbClr val="FFFFFF"/>
                </a:solidFill>
              </a:rPr>
              <a:t>Line plot	</a:t>
            </a:r>
          </a:p>
          <a:p>
            <a:pPr marL="0">
              <a:spcBef>
                <a:spcPts val="1400"/>
              </a:spcBef>
            </a:pPr>
            <a:endParaRPr lang="en-US" sz="2000" dirty="0">
              <a:solidFill>
                <a:srgbClr val="FFFFFF"/>
              </a:solidFill>
            </a:endParaRPr>
          </a:p>
          <a:p>
            <a:pPr marL="0">
              <a:spcBef>
                <a:spcPts val="1400"/>
              </a:spcBef>
            </a:pPr>
            <a:endParaRPr lang="en-US" sz="2000" dirty="0">
              <a:solidFill>
                <a:srgbClr val="FFFFFF"/>
              </a:solidFill>
            </a:endParaRPr>
          </a:p>
        </p:txBody>
      </p:sp>
      <p:pic>
        <p:nvPicPr>
          <p:cNvPr id="16" name="Picture 15" descr="A graph of blue bars&#10;&#10;Description automatically generated">
            <a:extLst>
              <a:ext uri="{FF2B5EF4-FFF2-40B4-BE49-F238E27FC236}">
                <a16:creationId xmlns:a16="http://schemas.microsoft.com/office/drawing/2014/main" id="{FA562CBC-227F-1EE8-307C-48DE2B8F1861}"/>
              </a:ext>
            </a:extLst>
          </p:cNvPr>
          <p:cNvPicPr>
            <a:picLocks noChangeAspect="1"/>
          </p:cNvPicPr>
          <p:nvPr/>
        </p:nvPicPr>
        <p:blipFill rotWithShape="1">
          <a:blip r:embed="rId4"/>
          <a:srcRect r="15193" b="-2"/>
          <a:stretch/>
        </p:blipFill>
        <p:spPr>
          <a:xfrm>
            <a:off x="4968251" y="2419956"/>
            <a:ext cx="2249424" cy="2002611"/>
          </a:xfrm>
          <a:prstGeom prst="rect">
            <a:avLst/>
          </a:prstGeom>
        </p:spPr>
      </p:pic>
      <p:pic>
        <p:nvPicPr>
          <p:cNvPr id="12" name="Picture 11" descr="A graph with numbers and dots&#10;&#10;Description automatically generated">
            <a:extLst>
              <a:ext uri="{FF2B5EF4-FFF2-40B4-BE49-F238E27FC236}">
                <a16:creationId xmlns:a16="http://schemas.microsoft.com/office/drawing/2014/main" id="{AB38BDE1-98F6-BF98-D12B-C1C15B500BA5}"/>
              </a:ext>
            </a:extLst>
          </p:cNvPr>
          <p:cNvPicPr>
            <a:picLocks noChangeAspect="1"/>
          </p:cNvPicPr>
          <p:nvPr/>
        </p:nvPicPr>
        <p:blipFill rotWithShape="1">
          <a:blip r:embed="rId5"/>
          <a:srcRect r="1967" b="-1"/>
          <a:stretch/>
        </p:blipFill>
        <p:spPr>
          <a:xfrm>
            <a:off x="7295203" y="325904"/>
            <a:ext cx="4570677" cy="3065565"/>
          </a:xfrm>
          <a:prstGeom prst="rect">
            <a:avLst/>
          </a:prstGeom>
        </p:spPr>
      </p:pic>
      <p:pic>
        <p:nvPicPr>
          <p:cNvPr id="20" name="Picture 19" descr="A graph with a line going up&#10;&#10;Description automatically generated">
            <a:extLst>
              <a:ext uri="{FF2B5EF4-FFF2-40B4-BE49-F238E27FC236}">
                <a16:creationId xmlns:a16="http://schemas.microsoft.com/office/drawing/2014/main" id="{E9B0E243-D680-2F25-B98A-BFBB61138C73}"/>
              </a:ext>
            </a:extLst>
          </p:cNvPr>
          <p:cNvPicPr>
            <a:picLocks noChangeAspect="1"/>
          </p:cNvPicPr>
          <p:nvPr/>
        </p:nvPicPr>
        <p:blipFill rotWithShape="1">
          <a:blip r:embed="rId6"/>
          <a:srcRect l="9068" r="6961" b="-7"/>
          <a:stretch/>
        </p:blipFill>
        <p:spPr>
          <a:xfrm>
            <a:off x="4976656" y="4511800"/>
            <a:ext cx="2249424" cy="2002536"/>
          </a:xfrm>
          <a:prstGeom prst="rect">
            <a:avLst/>
          </a:prstGeom>
        </p:spPr>
      </p:pic>
      <p:pic>
        <p:nvPicPr>
          <p:cNvPr id="14" name="Picture 13" descr="A graph with numbers and dots&#10;&#10;Description automatically generated">
            <a:extLst>
              <a:ext uri="{FF2B5EF4-FFF2-40B4-BE49-F238E27FC236}">
                <a16:creationId xmlns:a16="http://schemas.microsoft.com/office/drawing/2014/main" id="{3004C24B-CB90-29AB-C475-8771EF872359}"/>
              </a:ext>
            </a:extLst>
          </p:cNvPr>
          <p:cNvPicPr>
            <a:picLocks noChangeAspect="1"/>
          </p:cNvPicPr>
          <p:nvPr/>
        </p:nvPicPr>
        <p:blipFill rotWithShape="1">
          <a:blip r:embed="rId7"/>
          <a:srcRect t="7689" r="3" b="3829"/>
          <a:stretch/>
        </p:blipFill>
        <p:spPr>
          <a:xfrm>
            <a:off x="7295203" y="3474720"/>
            <a:ext cx="4570677" cy="3053487"/>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6906" y="6495082"/>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bg1">
                    <a:lumMod val="75000"/>
                    <a:lumOff val="25000"/>
                  </a:schemeClr>
                </a:solidFill>
                <a:latin typeface="+mn-lt"/>
              </a:rPr>
              <a:pPr>
                <a:spcAft>
                  <a:spcPts val="600"/>
                </a:spcAft>
              </a:pPr>
              <a:t>11</a:t>
            </a:fld>
            <a:endParaRPr lang="en-US" sz="1000">
              <a:solidFill>
                <a:schemeClr val="bg1">
                  <a:lumMod val="75000"/>
                  <a:lumOff val="25000"/>
                </a:schemeClr>
              </a:solidFill>
              <a:latin typeface="+mn-lt"/>
            </a:endParaRPr>
          </a:p>
        </p:txBody>
      </p:sp>
    </p:spTree>
    <p:extLst>
      <p:ext uri="{BB962C8B-B14F-4D97-AF65-F5344CB8AC3E}">
        <p14:creationId xmlns:p14="http://schemas.microsoft.com/office/powerpoint/2010/main" val="77997163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7006B-FB2A-9E54-DC67-0D034CC83F4B}"/>
              </a:ext>
            </a:extLst>
          </p:cNvPr>
          <p:cNvSpPr>
            <a:spLocks noGrp="1"/>
          </p:cNvSpPr>
          <p:nvPr>
            <p:ph type="title"/>
          </p:nvPr>
        </p:nvSpPr>
        <p:spPr>
          <a:xfrm>
            <a:off x="704121" y="21320"/>
            <a:ext cx="10515600" cy="659718"/>
          </a:xfrm>
        </p:spPr>
        <p:txBody>
          <a:bodyPr/>
          <a:lstStyle/>
          <a:p>
            <a:r>
              <a:rPr lang="en-US" b="1" dirty="0">
                <a:solidFill>
                  <a:srgbClr val="0B49CB"/>
                </a:solidFill>
              </a:rPr>
              <a:t>EDA WITH SQL</a:t>
            </a:r>
          </a:p>
        </p:txBody>
      </p:sp>
      <p:graphicFrame>
        <p:nvGraphicFramePr>
          <p:cNvPr id="7" name="Content Placeholder 2">
            <a:extLst>
              <a:ext uri="{FF2B5EF4-FFF2-40B4-BE49-F238E27FC236}">
                <a16:creationId xmlns:a16="http://schemas.microsoft.com/office/drawing/2014/main" id="{D7983614-411D-F2C8-01DF-08849362576E}"/>
              </a:ext>
            </a:extLst>
          </p:cNvPr>
          <p:cNvGraphicFramePr>
            <a:graphicFrameLocks noGrp="1"/>
          </p:cNvGraphicFramePr>
          <p:nvPr>
            <p:ph idx="1"/>
          </p:nvPr>
        </p:nvGraphicFramePr>
        <p:xfrm>
          <a:off x="695400" y="681038"/>
          <a:ext cx="11089232" cy="6060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2662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AAD52C3-F510-4AD2-8B1D-7D8A574B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838197" y="4451009"/>
            <a:ext cx="5171299" cy="16599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a:solidFill>
                  <a:schemeClr val="tx1"/>
                </a:solidFill>
                <a:latin typeface="+mj-lt"/>
                <a:ea typeface="+mj-ea"/>
                <a:cs typeface="+mj-cs"/>
              </a:rPr>
              <a:t>Build an Interactive Map with Folium</a:t>
            </a:r>
          </a:p>
        </p:txBody>
      </p:sp>
      <p:pic>
        <p:nvPicPr>
          <p:cNvPr id="7" name="Picture 6" descr="World map with flight paths">
            <a:extLst>
              <a:ext uri="{FF2B5EF4-FFF2-40B4-BE49-F238E27FC236}">
                <a16:creationId xmlns:a16="http://schemas.microsoft.com/office/drawing/2014/main" id="{7C144BC8-F2FA-D1C1-C380-F5FC449D527F}"/>
              </a:ext>
            </a:extLst>
          </p:cNvPr>
          <p:cNvPicPr>
            <a:picLocks noChangeAspect="1"/>
          </p:cNvPicPr>
          <p:nvPr/>
        </p:nvPicPr>
        <p:blipFill rotWithShape="1">
          <a:blip r:embed="rId2"/>
          <a:srcRect l="13730" r="21175" b="1"/>
          <a:stretch/>
        </p:blipFill>
        <p:spPr>
          <a:xfrm>
            <a:off x="1740938" y="548814"/>
            <a:ext cx="3365818" cy="35289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82500" y="4460789"/>
            <a:ext cx="5130957" cy="1659925"/>
          </a:xfrm>
          <a:prstGeom prst="rect">
            <a:avLst/>
          </a:prstGeom>
        </p:spPr>
        <p:txBody>
          <a:bodyPr vert="horz" lIns="91440" tIns="45720" rIns="91440" bIns="45720" rtlCol="0" anchor="ctr">
            <a:normAutofit/>
          </a:bodyPr>
          <a:lstStyle/>
          <a:p>
            <a:pPr marL="0">
              <a:spcBef>
                <a:spcPts val="1400"/>
              </a:spcBef>
            </a:pPr>
            <a:endParaRPr lang="en-US" sz="2000"/>
          </a:p>
          <a:p>
            <a:endParaRPr lang="en-US" sz="20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13</a:t>
            </a:fld>
            <a:endParaRPr lang="en-US" sz="1200">
              <a:solidFill>
                <a:schemeClr val="tx1">
                  <a:tint val="75000"/>
                </a:schemeClr>
              </a:solidFill>
              <a:latin typeface="+mn-lt"/>
            </a:endParaRPr>
          </a:p>
        </p:txBody>
      </p:sp>
      <p:graphicFrame>
        <p:nvGraphicFramePr>
          <p:cNvPr id="6" name="Table 7">
            <a:extLst>
              <a:ext uri="{FF2B5EF4-FFF2-40B4-BE49-F238E27FC236}">
                <a16:creationId xmlns:a16="http://schemas.microsoft.com/office/drawing/2014/main" id="{1792E382-DAB2-DB29-7F39-916DAFFE6A11}"/>
              </a:ext>
            </a:extLst>
          </p:cNvPr>
          <p:cNvGraphicFramePr>
            <a:graphicFrameLocks noGrp="1"/>
          </p:cNvGraphicFramePr>
          <p:nvPr>
            <p:extLst>
              <p:ext uri="{D42A27DB-BD31-4B8C-83A1-F6EECF244321}">
                <p14:modId xmlns:p14="http://schemas.microsoft.com/office/powerpoint/2010/main" val="1732840839"/>
              </p:ext>
            </p:extLst>
          </p:nvPr>
        </p:nvGraphicFramePr>
        <p:xfrm>
          <a:off x="6182500" y="857729"/>
          <a:ext cx="5171300" cy="2911087"/>
        </p:xfrm>
        <a:graphic>
          <a:graphicData uri="http://schemas.openxmlformats.org/drawingml/2006/table">
            <a:tbl>
              <a:tblPr firstRow="1" bandRow="1">
                <a:tableStyleId>{7DF18680-E054-41AD-8BC1-D1AEF772440D}</a:tableStyleId>
              </a:tblPr>
              <a:tblGrid>
                <a:gridCol w="1523484">
                  <a:extLst>
                    <a:ext uri="{9D8B030D-6E8A-4147-A177-3AD203B41FA5}">
                      <a16:colId xmlns:a16="http://schemas.microsoft.com/office/drawing/2014/main" val="3384188939"/>
                    </a:ext>
                  </a:extLst>
                </a:gridCol>
                <a:gridCol w="2054064">
                  <a:extLst>
                    <a:ext uri="{9D8B030D-6E8A-4147-A177-3AD203B41FA5}">
                      <a16:colId xmlns:a16="http://schemas.microsoft.com/office/drawing/2014/main" val="714754988"/>
                    </a:ext>
                  </a:extLst>
                </a:gridCol>
                <a:gridCol w="1593752">
                  <a:extLst>
                    <a:ext uri="{9D8B030D-6E8A-4147-A177-3AD203B41FA5}">
                      <a16:colId xmlns:a16="http://schemas.microsoft.com/office/drawing/2014/main" val="1046927929"/>
                    </a:ext>
                  </a:extLst>
                </a:gridCol>
              </a:tblGrid>
              <a:tr h="233737">
                <a:tc>
                  <a:txBody>
                    <a:bodyPr/>
                    <a:lstStyle/>
                    <a:p>
                      <a:r>
                        <a:rPr lang="en-US" sz="1000"/>
                        <a:t>Map objects </a:t>
                      </a:r>
                    </a:p>
                  </a:txBody>
                  <a:tcPr marL="53122" marR="53122" marT="26561" marB="26561"/>
                </a:tc>
                <a:tc>
                  <a:txBody>
                    <a:bodyPr/>
                    <a:lstStyle/>
                    <a:p>
                      <a:r>
                        <a:rPr lang="en-US" sz="1000"/>
                        <a:t>Code </a:t>
                      </a:r>
                    </a:p>
                  </a:txBody>
                  <a:tcPr marL="53122" marR="53122" marT="26561" marB="26561"/>
                </a:tc>
                <a:tc>
                  <a:txBody>
                    <a:bodyPr/>
                    <a:lstStyle/>
                    <a:p>
                      <a:r>
                        <a:rPr lang="en-US" sz="1000"/>
                        <a:t>Result</a:t>
                      </a:r>
                    </a:p>
                  </a:txBody>
                  <a:tcPr marL="53122" marR="53122" marT="26561" marB="26561"/>
                </a:tc>
                <a:extLst>
                  <a:ext uri="{0D108BD9-81ED-4DB2-BD59-A6C34878D82A}">
                    <a16:rowId xmlns:a16="http://schemas.microsoft.com/office/drawing/2014/main" val="2920928498"/>
                  </a:ext>
                </a:extLst>
              </a:tr>
              <a:tr h="393103">
                <a:tc>
                  <a:txBody>
                    <a:bodyPr/>
                    <a:lstStyle/>
                    <a:p>
                      <a:r>
                        <a:rPr lang="en-US" sz="1000"/>
                        <a:t>Map Marker </a:t>
                      </a:r>
                    </a:p>
                  </a:txBody>
                  <a:tcPr marL="53122" marR="53122" marT="26561" marB="26561"/>
                </a:tc>
                <a:tc>
                  <a:txBody>
                    <a:bodyPr/>
                    <a:lstStyle/>
                    <a:p>
                      <a:r>
                        <a:rPr lang="en-US" sz="1000"/>
                        <a:t>folium.Marker(</a:t>
                      </a:r>
                    </a:p>
                  </a:txBody>
                  <a:tcPr marL="53122" marR="53122" marT="26561" marB="26561"/>
                </a:tc>
                <a:tc>
                  <a:txBody>
                    <a:bodyPr/>
                    <a:lstStyle/>
                    <a:p>
                      <a:r>
                        <a:rPr lang="en-US" sz="1000"/>
                        <a:t>Map object to make a mark on map</a:t>
                      </a:r>
                    </a:p>
                  </a:txBody>
                  <a:tcPr marL="53122" marR="53122" marT="26561" marB="26561"/>
                </a:tc>
                <a:extLst>
                  <a:ext uri="{0D108BD9-81ED-4DB2-BD59-A6C34878D82A}">
                    <a16:rowId xmlns:a16="http://schemas.microsoft.com/office/drawing/2014/main" val="3006847256"/>
                  </a:ext>
                </a:extLst>
              </a:tr>
              <a:tr h="233737">
                <a:tc>
                  <a:txBody>
                    <a:bodyPr/>
                    <a:lstStyle/>
                    <a:p>
                      <a:r>
                        <a:rPr lang="en-US" sz="1000"/>
                        <a:t>Icon marker</a:t>
                      </a:r>
                    </a:p>
                  </a:txBody>
                  <a:tcPr marL="53122" marR="53122" marT="26561" marB="26561"/>
                </a:tc>
                <a:tc>
                  <a:txBody>
                    <a:bodyPr/>
                    <a:lstStyle/>
                    <a:p>
                      <a:r>
                        <a:rPr lang="en-US" sz="1000"/>
                        <a:t>folium.Icon(</a:t>
                      </a:r>
                    </a:p>
                  </a:txBody>
                  <a:tcPr marL="53122" marR="53122" marT="26561" marB="26561"/>
                </a:tc>
                <a:tc>
                  <a:txBody>
                    <a:bodyPr/>
                    <a:lstStyle/>
                    <a:p>
                      <a:r>
                        <a:rPr lang="en-US" sz="1000"/>
                        <a:t>Create an icon on map</a:t>
                      </a:r>
                    </a:p>
                  </a:txBody>
                  <a:tcPr marL="53122" marR="53122" marT="26561" marB="26561"/>
                </a:tc>
                <a:extLst>
                  <a:ext uri="{0D108BD9-81ED-4DB2-BD59-A6C34878D82A}">
                    <a16:rowId xmlns:a16="http://schemas.microsoft.com/office/drawing/2014/main" val="762590403"/>
                  </a:ext>
                </a:extLst>
              </a:tr>
              <a:tr h="393103">
                <a:tc>
                  <a:txBody>
                    <a:bodyPr/>
                    <a:lstStyle/>
                    <a:p>
                      <a:r>
                        <a:rPr lang="en-US" sz="1000"/>
                        <a:t>Circle marker </a:t>
                      </a:r>
                    </a:p>
                  </a:txBody>
                  <a:tcPr marL="53122" marR="53122" marT="26561" marB="26561"/>
                </a:tc>
                <a:tc>
                  <a:txBody>
                    <a:bodyPr/>
                    <a:lstStyle/>
                    <a:p>
                      <a:r>
                        <a:rPr lang="en-US" sz="1000"/>
                        <a:t>folium.Circle(</a:t>
                      </a:r>
                    </a:p>
                  </a:txBody>
                  <a:tcPr marL="53122" marR="53122" marT="26561" marB="26561"/>
                </a:tc>
                <a:tc>
                  <a:txBody>
                    <a:bodyPr/>
                    <a:lstStyle/>
                    <a:p>
                      <a:r>
                        <a:rPr lang="en-US" sz="1000"/>
                        <a:t>Create a circle where marker is being placed</a:t>
                      </a:r>
                    </a:p>
                  </a:txBody>
                  <a:tcPr marL="53122" marR="53122" marT="26561" marB="26561"/>
                </a:tc>
                <a:extLst>
                  <a:ext uri="{0D108BD9-81ED-4DB2-BD59-A6C34878D82A}">
                    <a16:rowId xmlns:a16="http://schemas.microsoft.com/office/drawing/2014/main" val="366271723"/>
                  </a:ext>
                </a:extLst>
              </a:tr>
              <a:tr h="393103">
                <a:tc>
                  <a:txBody>
                    <a:bodyPr/>
                    <a:lstStyle/>
                    <a:p>
                      <a:r>
                        <a:rPr lang="en-US" sz="1000"/>
                        <a:t>PolyLine</a:t>
                      </a:r>
                    </a:p>
                  </a:txBody>
                  <a:tcPr marL="53122" marR="53122" marT="26561" marB="26561"/>
                </a:tc>
                <a:tc>
                  <a:txBody>
                    <a:bodyPr/>
                    <a:lstStyle/>
                    <a:p>
                      <a:r>
                        <a:rPr lang="en-US" sz="1000"/>
                        <a:t>folium.PloyLine(</a:t>
                      </a:r>
                    </a:p>
                  </a:txBody>
                  <a:tcPr marL="53122" marR="53122" marT="26561" marB="26561"/>
                </a:tc>
                <a:tc>
                  <a:txBody>
                    <a:bodyPr/>
                    <a:lstStyle/>
                    <a:p>
                      <a:r>
                        <a:rPr lang="en-US" sz="1000"/>
                        <a:t>Create a line between points.</a:t>
                      </a:r>
                    </a:p>
                  </a:txBody>
                  <a:tcPr marL="53122" marR="53122" marT="26561" marB="26561"/>
                </a:tc>
                <a:extLst>
                  <a:ext uri="{0D108BD9-81ED-4DB2-BD59-A6C34878D82A}">
                    <a16:rowId xmlns:a16="http://schemas.microsoft.com/office/drawing/2014/main" val="4123579320"/>
                  </a:ext>
                </a:extLst>
              </a:tr>
              <a:tr h="871201">
                <a:tc>
                  <a:txBody>
                    <a:bodyPr/>
                    <a:lstStyle/>
                    <a:p>
                      <a:r>
                        <a:rPr lang="en-US" sz="1000"/>
                        <a:t>Marker cluster object</a:t>
                      </a:r>
                    </a:p>
                  </a:txBody>
                  <a:tcPr marL="53122" marR="53122" marT="26561" marB="26561"/>
                </a:tc>
                <a:tc>
                  <a:txBody>
                    <a:bodyPr/>
                    <a:lstStyle/>
                    <a:p>
                      <a:r>
                        <a:rPr lang="en-US" sz="1000"/>
                        <a:t>MarkerCluster()</a:t>
                      </a:r>
                    </a:p>
                  </a:txBody>
                  <a:tcPr marL="53122" marR="53122" marT="26561" marB="26561"/>
                </a:tc>
                <a:tc>
                  <a:txBody>
                    <a:bodyPr/>
                    <a:lstStyle/>
                    <a:p>
                      <a:r>
                        <a:rPr lang="en-US" sz="1000"/>
                        <a:t>This is a good way to simplify a map containing many markers having the same coordinate.</a:t>
                      </a:r>
                    </a:p>
                  </a:txBody>
                  <a:tcPr marL="53122" marR="53122" marT="26561" marB="26561"/>
                </a:tc>
                <a:extLst>
                  <a:ext uri="{0D108BD9-81ED-4DB2-BD59-A6C34878D82A}">
                    <a16:rowId xmlns:a16="http://schemas.microsoft.com/office/drawing/2014/main" val="4111639131"/>
                  </a:ext>
                </a:extLst>
              </a:tr>
              <a:tr h="393103">
                <a:tc>
                  <a:txBody>
                    <a:bodyPr/>
                    <a:lstStyle/>
                    <a:p>
                      <a:r>
                        <a:rPr lang="en-US" sz="1000"/>
                        <a:t>AntPath</a:t>
                      </a:r>
                    </a:p>
                  </a:txBody>
                  <a:tcPr marL="53122" marR="53122" marT="26561" marB="26561"/>
                </a:tc>
                <a:tc>
                  <a:txBody>
                    <a:bodyPr/>
                    <a:lstStyle/>
                    <a:p>
                      <a:r>
                        <a:rPr lang="en-US" sz="1000"/>
                        <a:t>Folium.plugins.AntPath(</a:t>
                      </a:r>
                    </a:p>
                  </a:txBody>
                  <a:tcPr marL="53122" marR="53122" marT="26561" marB="26561"/>
                </a:tc>
                <a:tc>
                  <a:txBody>
                    <a:bodyPr/>
                    <a:lstStyle/>
                    <a:p>
                      <a:r>
                        <a:rPr lang="en-US" sz="1000"/>
                        <a:t>Create an animated line between points</a:t>
                      </a:r>
                    </a:p>
                  </a:txBody>
                  <a:tcPr marL="53122" marR="53122" marT="26561" marB="26561"/>
                </a:tc>
                <a:extLst>
                  <a:ext uri="{0D108BD9-81ED-4DB2-BD59-A6C34878D82A}">
                    <a16:rowId xmlns:a16="http://schemas.microsoft.com/office/drawing/2014/main" val="327535738"/>
                  </a:ext>
                </a:extLst>
              </a:tr>
            </a:tbl>
          </a:graphicData>
        </a:graphic>
      </p:graphicFrame>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C64D68-2600-3DE6-E1A8-B927320C6E1C}"/>
              </a:ext>
            </a:extLst>
          </p:cNvPr>
          <p:cNvSpPr>
            <a:spLocks noGrp="1"/>
          </p:cNvSpPr>
          <p:nvPr>
            <p:ph type="title"/>
          </p:nvPr>
        </p:nvSpPr>
        <p:spPr>
          <a:xfrm>
            <a:off x="5596501" y="489508"/>
            <a:ext cx="5754896" cy="1667569"/>
          </a:xfrm>
        </p:spPr>
        <p:txBody>
          <a:bodyPr anchor="b">
            <a:normAutofit/>
          </a:bodyPr>
          <a:lstStyle/>
          <a:p>
            <a:r>
              <a:rPr lang="en-US" sz="4000"/>
              <a:t>Build a Dashboard with Plotly Dash</a:t>
            </a:r>
          </a:p>
        </p:txBody>
      </p:sp>
      <p:sp>
        <p:nvSpPr>
          <p:cNvPr id="3" name="Content Placeholder 2">
            <a:extLst>
              <a:ext uri="{FF2B5EF4-FFF2-40B4-BE49-F238E27FC236}">
                <a16:creationId xmlns:a16="http://schemas.microsoft.com/office/drawing/2014/main" id="{46EB5409-364D-CD37-93EA-454A0C0493A4}"/>
              </a:ext>
            </a:extLst>
          </p:cNvPr>
          <p:cNvSpPr>
            <a:spLocks noGrp="1"/>
          </p:cNvSpPr>
          <p:nvPr>
            <p:ph idx="1"/>
          </p:nvPr>
        </p:nvSpPr>
        <p:spPr>
          <a:xfrm>
            <a:off x="5596502" y="2405894"/>
            <a:ext cx="5754896" cy="3197464"/>
          </a:xfrm>
        </p:spPr>
        <p:txBody>
          <a:bodyPr anchor="t">
            <a:normAutofit/>
          </a:bodyPr>
          <a:lstStyle/>
          <a:p>
            <a:pPr marL="0" indent="0">
              <a:buNone/>
            </a:pPr>
            <a:r>
              <a:rPr lang="en-US" sz="2000" b="1"/>
              <a:t>Pie chart </a:t>
            </a:r>
            <a:r>
              <a:rPr lang="en-US" sz="2000"/>
              <a:t>showing the total success for all sites or by certain launch site</a:t>
            </a:r>
          </a:p>
          <a:p>
            <a:pPr lvl="1"/>
            <a:r>
              <a:rPr lang="en-US" sz="2000"/>
              <a:t>percentage of success in relation to launch site</a:t>
            </a:r>
          </a:p>
          <a:p>
            <a:pPr marL="0" indent="0">
              <a:buNone/>
            </a:pPr>
            <a:r>
              <a:rPr lang="en-US" sz="2000"/>
              <a:t>Scatter Graph showing the correlation between Payload and Success for all sites by certain launch site</a:t>
            </a:r>
          </a:p>
          <a:p>
            <a:pPr lvl="1"/>
            <a:r>
              <a:rPr lang="en-US" sz="2000"/>
              <a:t>It shows the relationship between Success rate and Booster Version Category.</a:t>
            </a:r>
          </a:p>
          <a:p>
            <a:pPr marL="457200" lvl="1" indent="0">
              <a:buNone/>
            </a:pPr>
            <a:endParaRPr lang="en-US" sz="2000"/>
          </a:p>
        </p:txBody>
      </p:sp>
      <p:sp>
        <p:nvSpPr>
          <p:cNvPr id="11" name="Rectangle 1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E2D11386-2DD1-0510-89A3-AD8D2AB5BDC4}"/>
              </a:ext>
            </a:extLst>
          </p:cNvPr>
          <p:cNvGraphicFramePr>
            <a:graphicFrameLocks noGrp="1"/>
          </p:cNvGraphicFramePr>
          <p:nvPr>
            <p:extLst>
              <p:ext uri="{D42A27DB-BD31-4B8C-83A1-F6EECF244321}">
                <p14:modId xmlns:p14="http://schemas.microsoft.com/office/powerpoint/2010/main" val="4212209726"/>
              </p:ext>
            </p:extLst>
          </p:nvPr>
        </p:nvGraphicFramePr>
        <p:xfrm>
          <a:off x="1068130" y="1339965"/>
          <a:ext cx="3876165" cy="3746380"/>
        </p:xfrm>
        <a:graphic>
          <a:graphicData uri="http://schemas.openxmlformats.org/drawingml/2006/table">
            <a:tbl>
              <a:tblPr firstRow="1" bandRow="1">
                <a:tableStyleId>{5C22544A-7EE6-4342-B048-85BDC9FD1C3A}</a:tableStyleId>
              </a:tblPr>
              <a:tblGrid>
                <a:gridCol w="992427">
                  <a:extLst>
                    <a:ext uri="{9D8B030D-6E8A-4147-A177-3AD203B41FA5}">
                      <a16:colId xmlns:a16="http://schemas.microsoft.com/office/drawing/2014/main" val="2564727430"/>
                    </a:ext>
                  </a:extLst>
                </a:gridCol>
                <a:gridCol w="1394367">
                  <a:extLst>
                    <a:ext uri="{9D8B030D-6E8A-4147-A177-3AD203B41FA5}">
                      <a16:colId xmlns:a16="http://schemas.microsoft.com/office/drawing/2014/main" val="1520042465"/>
                    </a:ext>
                  </a:extLst>
                </a:gridCol>
                <a:gridCol w="1489371">
                  <a:extLst>
                    <a:ext uri="{9D8B030D-6E8A-4147-A177-3AD203B41FA5}">
                      <a16:colId xmlns:a16="http://schemas.microsoft.com/office/drawing/2014/main" val="1029424001"/>
                    </a:ext>
                  </a:extLst>
                </a:gridCol>
              </a:tblGrid>
              <a:tr h="231518">
                <a:tc>
                  <a:txBody>
                    <a:bodyPr/>
                    <a:lstStyle/>
                    <a:p>
                      <a:r>
                        <a:rPr lang="en-US" sz="1000"/>
                        <a:t>Map objects</a:t>
                      </a:r>
                    </a:p>
                  </a:txBody>
                  <a:tcPr marL="52618" marR="52618" marT="26309" marB="26309"/>
                </a:tc>
                <a:tc>
                  <a:txBody>
                    <a:bodyPr/>
                    <a:lstStyle/>
                    <a:p>
                      <a:r>
                        <a:rPr lang="en-US" sz="1000"/>
                        <a:t>Code </a:t>
                      </a:r>
                    </a:p>
                  </a:txBody>
                  <a:tcPr marL="52618" marR="52618" marT="26309" marB="26309"/>
                </a:tc>
                <a:tc>
                  <a:txBody>
                    <a:bodyPr/>
                    <a:lstStyle/>
                    <a:p>
                      <a:r>
                        <a:rPr lang="en-US" sz="1000"/>
                        <a:t>Results </a:t>
                      </a:r>
                    </a:p>
                  </a:txBody>
                  <a:tcPr marL="52618" marR="52618" marT="26309" marB="26309"/>
                </a:tc>
                <a:extLst>
                  <a:ext uri="{0D108BD9-81ED-4DB2-BD59-A6C34878D82A}">
                    <a16:rowId xmlns:a16="http://schemas.microsoft.com/office/drawing/2014/main" val="1562792927"/>
                  </a:ext>
                </a:extLst>
              </a:tr>
              <a:tr h="547224">
                <a:tc>
                  <a:txBody>
                    <a:bodyPr/>
                    <a:lstStyle/>
                    <a:p>
                      <a:r>
                        <a:rPr lang="en-US" sz="1000"/>
                        <a:t>Dash and it’s components </a:t>
                      </a:r>
                    </a:p>
                  </a:txBody>
                  <a:tcPr marL="52618" marR="52618" marT="26309" marB="26309"/>
                </a:tc>
                <a:tc>
                  <a:txBody>
                    <a:bodyPr/>
                    <a:lstStyle/>
                    <a:p>
                      <a:r>
                        <a:rPr lang="en-US" sz="1000"/>
                        <a:t>import dash</a:t>
                      </a:r>
                    </a:p>
                  </a:txBody>
                  <a:tcPr marL="52618" marR="52618" marT="26309" marB="26309"/>
                </a:tc>
                <a:tc>
                  <a:txBody>
                    <a:bodyPr/>
                    <a:lstStyle/>
                    <a:p>
                      <a:r>
                        <a:rPr lang="en-US" sz="1000"/>
                        <a:t>Plotly steward's python leading data viz and viz and UI libraries.</a:t>
                      </a:r>
                    </a:p>
                  </a:txBody>
                  <a:tcPr marL="52618" marR="52618" marT="26309" marB="26309"/>
                </a:tc>
                <a:extLst>
                  <a:ext uri="{0D108BD9-81ED-4DB2-BD59-A6C34878D82A}">
                    <a16:rowId xmlns:a16="http://schemas.microsoft.com/office/drawing/2014/main" val="563938597"/>
                  </a:ext>
                </a:extLst>
              </a:tr>
              <a:tr h="547224">
                <a:tc>
                  <a:txBody>
                    <a:bodyPr/>
                    <a:lstStyle/>
                    <a:p>
                      <a:r>
                        <a:rPr lang="en-US" sz="1000"/>
                        <a:t>Pandas </a:t>
                      </a:r>
                    </a:p>
                  </a:txBody>
                  <a:tcPr marL="52618" marR="52618" marT="26309" marB="26309"/>
                </a:tc>
                <a:tc>
                  <a:txBody>
                    <a:bodyPr/>
                    <a:lstStyle/>
                    <a:p>
                      <a:r>
                        <a:rPr lang="en-US" sz="1000"/>
                        <a:t>Import pandas as pd</a:t>
                      </a:r>
                    </a:p>
                  </a:txBody>
                  <a:tcPr marL="52618" marR="52618" marT="26309" marB="26309"/>
                </a:tc>
                <a:tc>
                  <a:txBody>
                    <a:bodyPr/>
                    <a:lstStyle/>
                    <a:p>
                      <a:r>
                        <a:rPr lang="en-US" sz="1000"/>
                        <a:t>Fetcching values from CSV and creating a dataframe</a:t>
                      </a:r>
                    </a:p>
                  </a:txBody>
                  <a:tcPr marL="52618" marR="52618" marT="26309" marB="26309"/>
                </a:tc>
                <a:extLst>
                  <a:ext uri="{0D108BD9-81ED-4DB2-BD59-A6C34878D82A}">
                    <a16:rowId xmlns:a16="http://schemas.microsoft.com/office/drawing/2014/main" val="471452159"/>
                  </a:ext>
                </a:extLst>
              </a:tr>
              <a:tr h="389371">
                <a:tc>
                  <a:txBody>
                    <a:bodyPr/>
                    <a:lstStyle/>
                    <a:p>
                      <a:r>
                        <a:rPr lang="en-US" sz="1000"/>
                        <a:t>Plotly </a:t>
                      </a:r>
                    </a:p>
                  </a:txBody>
                  <a:tcPr marL="52618" marR="52618" marT="26309" marB="26309"/>
                </a:tc>
                <a:tc>
                  <a:txBody>
                    <a:bodyPr/>
                    <a:lstStyle/>
                    <a:p>
                      <a:r>
                        <a:rPr lang="en-US" sz="1000"/>
                        <a:t>Import plotly.express as px</a:t>
                      </a:r>
                    </a:p>
                  </a:txBody>
                  <a:tcPr marL="52618" marR="52618" marT="26309" marB="26309"/>
                </a:tc>
                <a:tc>
                  <a:txBody>
                    <a:bodyPr/>
                    <a:lstStyle/>
                    <a:p>
                      <a:r>
                        <a:rPr lang="en-US" sz="1000"/>
                        <a:t>Plot the graphs with interactive plotly library</a:t>
                      </a:r>
                    </a:p>
                  </a:txBody>
                  <a:tcPr marL="52618" marR="52618" marT="26309" marB="26309"/>
                </a:tc>
                <a:extLst>
                  <a:ext uri="{0D108BD9-81ED-4DB2-BD59-A6C34878D82A}">
                    <a16:rowId xmlns:a16="http://schemas.microsoft.com/office/drawing/2014/main" val="1962926612"/>
                  </a:ext>
                </a:extLst>
              </a:tr>
              <a:tr h="389371">
                <a:tc>
                  <a:txBody>
                    <a:bodyPr/>
                    <a:lstStyle/>
                    <a:p>
                      <a:r>
                        <a:rPr lang="en-US" sz="1000"/>
                        <a:t>Dropdown </a:t>
                      </a:r>
                    </a:p>
                  </a:txBody>
                  <a:tcPr marL="52618" marR="52618" marT="26309" marB="26309"/>
                </a:tc>
                <a:tc>
                  <a:txBody>
                    <a:bodyPr/>
                    <a:lstStyle/>
                    <a:p>
                      <a:r>
                        <a:rPr lang="en-US" sz="1000"/>
                        <a:t>dcc.Dropdown(</a:t>
                      </a:r>
                    </a:p>
                  </a:txBody>
                  <a:tcPr marL="52618" marR="52618" marT="26309" marB="26309"/>
                </a:tc>
                <a:tc>
                  <a:txBody>
                    <a:bodyPr/>
                    <a:lstStyle/>
                    <a:p>
                      <a:r>
                        <a:rPr lang="en-US" sz="1000"/>
                        <a:t>Create a dropdown for launche sites</a:t>
                      </a:r>
                    </a:p>
                  </a:txBody>
                  <a:tcPr marL="52618" marR="52618" marT="26309" marB="26309"/>
                </a:tc>
                <a:extLst>
                  <a:ext uri="{0D108BD9-81ED-4DB2-BD59-A6C34878D82A}">
                    <a16:rowId xmlns:a16="http://schemas.microsoft.com/office/drawing/2014/main" val="3554481042"/>
                  </a:ext>
                </a:extLst>
              </a:tr>
              <a:tr h="547224">
                <a:tc>
                  <a:txBody>
                    <a:bodyPr/>
                    <a:lstStyle/>
                    <a:p>
                      <a:r>
                        <a:rPr lang="en-US" sz="1000"/>
                        <a:t>Rangeslider </a:t>
                      </a:r>
                    </a:p>
                  </a:txBody>
                  <a:tcPr marL="52618" marR="52618" marT="26309" marB="26309"/>
                </a:tc>
                <a:tc>
                  <a:txBody>
                    <a:bodyPr/>
                    <a:lstStyle/>
                    <a:p>
                      <a:r>
                        <a:rPr lang="en-US" sz="1000"/>
                        <a:t>dcc.Rangeslider(</a:t>
                      </a:r>
                    </a:p>
                  </a:txBody>
                  <a:tcPr marL="52618" marR="52618" marT="26309" marB="26309"/>
                </a:tc>
                <a:tc>
                  <a:txBody>
                    <a:bodyPr/>
                    <a:lstStyle/>
                    <a:p>
                      <a:r>
                        <a:rPr lang="en-US" sz="1000"/>
                        <a:t>Create a rangeslider for payload Mass range selection</a:t>
                      </a:r>
                    </a:p>
                  </a:txBody>
                  <a:tcPr marL="52618" marR="52618" marT="26309" marB="26309"/>
                </a:tc>
                <a:extLst>
                  <a:ext uri="{0D108BD9-81ED-4DB2-BD59-A6C34878D82A}">
                    <a16:rowId xmlns:a16="http://schemas.microsoft.com/office/drawing/2014/main" val="2890008755"/>
                  </a:ext>
                </a:extLst>
              </a:tr>
              <a:tr h="547224">
                <a:tc>
                  <a:txBody>
                    <a:bodyPr/>
                    <a:lstStyle/>
                    <a:p>
                      <a:r>
                        <a:rPr lang="en-US" sz="1000"/>
                        <a:t>Pie chart </a:t>
                      </a:r>
                    </a:p>
                  </a:txBody>
                  <a:tcPr marL="52618" marR="52618" marT="26309" marB="26309"/>
                </a:tc>
                <a:tc>
                  <a:txBody>
                    <a:bodyPr/>
                    <a:lstStyle/>
                    <a:p>
                      <a:r>
                        <a:rPr lang="en-US" sz="1000"/>
                        <a:t>Px.pie(</a:t>
                      </a:r>
                    </a:p>
                  </a:txBody>
                  <a:tcPr marL="52618" marR="52618" marT="26309" marB="26309"/>
                </a:tc>
                <a:tc>
                  <a:txBody>
                    <a:bodyPr/>
                    <a:lstStyle/>
                    <a:p>
                      <a:r>
                        <a:rPr lang="en-US" sz="1000"/>
                        <a:t>Creating the pie graph for success percentage display</a:t>
                      </a:r>
                    </a:p>
                  </a:txBody>
                  <a:tcPr marL="52618" marR="52618" marT="26309" marB="26309"/>
                </a:tc>
                <a:extLst>
                  <a:ext uri="{0D108BD9-81ED-4DB2-BD59-A6C34878D82A}">
                    <a16:rowId xmlns:a16="http://schemas.microsoft.com/office/drawing/2014/main" val="3687432389"/>
                  </a:ext>
                </a:extLst>
              </a:tr>
              <a:tr h="547224">
                <a:tc>
                  <a:txBody>
                    <a:bodyPr/>
                    <a:lstStyle/>
                    <a:p>
                      <a:r>
                        <a:rPr lang="en-US" sz="1000"/>
                        <a:t>Scatter Chart </a:t>
                      </a:r>
                    </a:p>
                  </a:txBody>
                  <a:tcPr marL="52618" marR="52618" marT="26309" marB="26309"/>
                </a:tc>
                <a:tc>
                  <a:txBody>
                    <a:bodyPr/>
                    <a:lstStyle/>
                    <a:p>
                      <a:r>
                        <a:rPr lang="en-US" sz="1000"/>
                        <a:t>Px.scatter(</a:t>
                      </a:r>
                    </a:p>
                  </a:txBody>
                  <a:tcPr marL="52618" marR="52618" marT="26309" marB="26309"/>
                </a:tc>
                <a:tc>
                  <a:txBody>
                    <a:bodyPr/>
                    <a:lstStyle/>
                    <a:p>
                      <a:r>
                        <a:rPr lang="en-US" sz="1000"/>
                        <a:t>Creating the scatter graph for correlation display</a:t>
                      </a:r>
                    </a:p>
                  </a:txBody>
                  <a:tcPr marL="52618" marR="52618" marT="26309" marB="26309"/>
                </a:tc>
                <a:extLst>
                  <a:ext uri="{0D108BD9-81ED-4DB2-BD59-A6C34878D82A}">
                    <a16:rowId xmlns:a16="http://schemas.microsoft.com/office/drawing/2014/main" val="138690298"/>
                  </a:ext>
                </a:extLst>
              </a:tr>
            </a:tbl>
          </a:graphicData>
        </a:graphic>
      </p:graphicFrame>
    </p:spTree>
    <p:extLst>
      <p:ext uri="{BB962C8B-B14F-4D97-AF65-F5344CB8AC3E}">
        <p14:creationId xmlns:p14="http://schemas.microsoft.com/office/powerpoint/2010/main" val="366500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6CC7D015-0DD8-420F-A568-AC4FEDC41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7">
            <a:extLst>
              <a:ext uri="{FF2B5EF4-FFF2-40B4-BE49-F238E27FC236}">
                <a16:creationId xmlns:a16="http://schemas.microsoft.com/office/drawing/2014/main" id="{DC595556-C814-4F1F-B0E5-71812F38A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Blue blocks and networks technology background">
            <a:extLst>
              <a:ext uri="{FF2B5EF4-FFF2-40B4-BE49-F238E27FC236}">
                <a16:creationId xmlns:a16="http://schemas.microsoft.com/office/drawing/2014/main" id="{7AB62AD7-BBE1-87E4-3E0E-099256AB4ACD}"/>
              </a:ext>
            </a:extLst>
          </p:cNvPr>
          <p:cNvPicPr>
            <a:picLocks noChangeAspect="1"/>
          </p:cNvPicPr>
          <p:nvPr/>
        </p:nvPicPr>
        <p:blipFill rotWithShape="1">
          <a:blip r:embed="rId3">
            <a:alphaModFix amt="60000"/>
          </a:blip>
          <a:src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6046148E-2722-1D28-A51C-BD1C54039F18}"/>
              </a:ext>
            </a:extLst>
          </p:cNvPr>
          <p:cNvSpPr>
            <a:spLocks noGrp="1"/>
          </p:cNvSpPr>
          <p:nvPr>
            <p:ph type="title"/>
          </p:nvPr>
        </p:nvSpPr>
        <p:spPr>
          <a:xfrm>
            <a:off x="838200" y="557189"/>
            <a:ext cx="4155825" cy="5571898"/>
          </a:xfrm>
        </p:spPr>
        <p:txBody>
          <a:bodyPr>
            <a:normAutofit/>
          </a:bodyPr>
          <a:lstStyle/>
          <a:p>
            <a:r>
              <a:rPr lang="en-US" sz="3400">
                <a:solidFill>
                  <a:srgbClr val="FFFFFF"/>
                </a:solidFill>
              </a:rPr>
              <a:t>Predictive analysis(classification)</a:t>
            </a:r>
          </a:p>
        </p:txBody>
      </p:sp>
      <p:sp>
        <p:nvSpPr>
          <p:cNvPr id="3" name="Content Placeholder 2">
            <a:extLst>
              <a:ext uri="{FF2B5EF4-FFF2-40B4-BE49-F238E27FC236}">
                <a16:creationId xmlns:a16="http://schemas.microsoft.com/office/drawing/2014/main" id="{D019F166-6E86-2455-F936-DDC9829A7235}"/>
              </a:ext>
            </a:extLst>
          </p:cNvPr>
          <p:cNvSpPr>
            <a:spLocks noGrp="1"/>
          </p:cNvSpPr>
          <p:nvPr>
            <p:ph idx="1"/>
          </p:nvPr>
        </p:nvSpPr>
        <p:spPr>
          <a:xfrm>
            <a:off x="5186552" y="557189"/>
            <a:ext cx="6167246" cy="5571898"/>
          </a:xfrm>
        </p:spPr>
        <p:txBody>
          <a:bodyPr anchor="ctr">
            <a:normAutofit/>
          </a:bodyPr>
          <a:lstStyle/>
          <a:p>
            <a:pPr marL="0" indent="0">
              <a:buNone/>
            </a:pPr>
            <a:r>
              <a:rPr lang="en-US" sz="1700">
                <a:solidFill>
                  <a:srgbClr val="FFFFFF"/>
                </a:solidFill>
              </a:rPr>
              <a:t>Building model</a:t>
            </a:r>
          </a:p>
          <a:p>
            <a:pPr lvl="1"/>
            <a:r>
              <a:rPr lang="en-US" sz="1700">
                <a:solidFill>
                  <a:srgbClr val="FFFFFF"/>
                </a:solidFill>
              </a:rPr>
              <a:t>Load our feature engineering data into dataframe</a:t>
            </a:r>
          </a:p>
          <a:p>
            <a:pPr lvl="1"/>
            <a:r>
              <a:rPr lang="en-US" sz="1700">
                <a:solidFill>
                  <a:srgbClr val="FFFFFF"/>
                </a:solidFill>
              </a:rPr>
              <a:t>Transform it into NumPy arrays</a:t>
            </a:r>
          </a:p>
          <a:p>
            <a:pPr lvl="1"/>
            <a:r>
              <a:rPr lang="en-US" sz="1700">
                <a:solidFill>
                  <a:srgbClr val="FFFFFF"/>
                </a:solidFill>
              </a:rPr>
              <a:t>Standardize and transform data</a:t>
            </a:r>
          </a:p>
          <a:p>
            <a:pPr lvl="1"/>
            <a:r>
              <a:rPr lang="en-US" sz="1700">
                <a:solidFill>
                  <a:srgbClr val="FFFFFF"/>
                </a:solidFill>
              </a:rPr>
              <a:t>Split data into training and test data sets</a:t>
            </a:r>
          </a:p>
          <a:p>
            <a:pPr lvl="1"/>
            <a:r>
              <a:rPr lang="en-US" sz="1700">
                <a:solidFill>
                  <a:srgbClr val="FFFFFF"/>
                </a:solidFill>
              </a:rPr>
              <a:t>Check how many test samples has been created </a:t>
            </a:r>
          </a:p>
          <a:p>
            <a:pPr lvl="1"/>
            <a:r>
              <a:rPr lang="en-US" sz="1700">
                <a:solidFill>
                  <a:srgbClr val="FFFFFF"/>
                </a:solidFill>
              </a:rPr>
              <a:t>List down machines learning algorithms we want to use</a:t>
            </a:r>
          </a:p>
          <a:p>
            <a:pPr lvl="1"/>
            <a:r>
              <a:rPr lang="en-US" sz="1700">
                <a:solidFill>
                  <a:srgbClr val="FFFFFF"/>
                </a:solidFill>
              </a:rPr>
              <a:t>Set our parameters and algorithms to GridSearchCV</a:t>
            </a:r>
          </a:p>
          <a:p>
            <a:pPr lvl="1"/>
            <a:r>
              <a:rPr lang="en-US" sz="1700">
                <a:solidFill>
                  <a:srgbClr val="FFFFFF"/>
                </a:solidFill>
              </a:rPr>
              <a:t>Fit our datasets into the GridSearchCV objects and train our model </a:t>
            </a:r>
          </a:p>
          <a:p>
            <a:pPr lvl="1"/>
            <a:endParaRPr lang="en-US" sz="1700">
              <a:solidFill>
                <a:srgbClr val="FFFFFF"/>
              </a:solidFill>
            </a:endParaRPr>
          </a:p>
          <a:p>
            <a:pPr marL="0" indent="0">
              <a:buNone/>
            </a:pPr>
            <a:r>
              <a:rPr lang="en-US" sz="1700">
                <a:solidFill>
                  <a:srgbClr val="FFFFFF"/>
                </a:solidFill>
              </a:rPr>
              <a:t>Evaluating Model </a:t>
            </a:r>
          </a:p>
          <a:p>
            <a:pPr lvl="2"/>
            <a:r>
              <a:rPr lang="en-US" sz="1700">
                <a:solidFill>
                  <a:srgbClr val="FFFFFF"/>
                </a:solidFill>
              </a:rPr>
              <a:t>Check accuracy for each model</a:t>
            </a:r>
          </a:p>
          <a:p>
            <a:pPr lvl="2"/>
            <a:r>
              <a:rPr lang="en-US" sz="1700">
                <a:solidFill>
                  <a:srgbClr val="FFFFFF"/>
                </a:solidFill>
              </a:rPr>
              <a:t>Get best hyperparameters for each type of algorithms</a:t>
            </a:r>
          </a:p>
          <a:p>
            <a:pPr lvl="2"/>
            <a:r>
              <a:rPr lang="en-US" sz="1700">
                <a:solidFill>
                  <a:srgbClr val="FFFFFF"/>
                </a:solidFill>
              </a:rPr>
              <a:t>Plot confusion matrix		</a:t>
            </a:r>
          </a:p>
          <a:p>
            <a:pPr marL="0" indent="0">
              <a:buNone/>
            </a:pPr>
            <a:r>
              <a:rPr lang="en-US" sz="1700">
                <a:solidFill>
                  <a:srgbClr val="FFFFFF"/>
                </a:solidFill>
              </a:rPr>
              <a:t>Finding Best Performing classification model</a:t>
            </a:r>
          </a:p>
          <a:p>
            <a:pPr lvl="1"/>
            <a:r>
              <a:rPr lang="en-US" sz="1700">
                <a:solidFill>
                  <a:srgbClr val="FFFFFF"/>
                </a:solidFill>
              </a:rPr>
              <a:t>The model with best accuracy score is Decision Tree		</a:t>
            </a:r>
          </a:p>
        </p:txBody>
      </p:sp>
    </p:spTree>
    <p:extLst>
      <p:ext uri="{BB962C8B-B14F-4D97-AF65-F5344CB8AC3E}">
        <p14:creationId xmlns:p14="http://schemas.microsoft.com/office/powerpoint/2010/main" val="337502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Results</a:t>
            </a:r>
          </a:p>
        </p:txBody>
      </p:sp>
      <p:sp>
        <p:nvSpPr>
          <p:cNvPr id="2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40080" y="2872899"/>
            <a:ext cx="4243589"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200">
                <a:solidFill>
                  <a:schemeClr val="tx1"/>
                </a:solidFill>
                <a:latin typeface="+mn-lt"/>
              </a:rPr>
              <a:t>Exploratory data analysis results</a:t>
            </a:r>
          </a:p>
          <a:p>
            <a:pPr>
              <a:spcBef>
                <a:spcPts val="1400"/>
              </a:spcBef>
              <a:buFont typeface="Arial" panose="020B0604020202020204" pitchFamily="34" charset="0"/>
              <a:buChar char="•"/>
            </a:pPr>
            <a:r>
              <a:rPr lang="en-US" sz="2200">
                <a:solidFill>
                  <a:schemeClr val="tx1"/>
                </a:solidFill>
                <a:latin typeface="+mn-lt"/>
              </a:rPr>
              <a:t>Interactive analytics demo in screenshots</a:t>
            </a:r>
          </a:p>
          <a:p>
            <a:pPr>
              <a:spcBef>
                <a:spcPts val="1400"/>
              </a:spcBef>
              <a:buFont typeface="Arial" panose="020B0604020202020204" pitchFamily="34" charset="0"/>
              <a:buChar char="•"/>
            </a:pPr>
            <a:r>
              <a:rPr lang="en-US" sz="2200">
                <a:solidFill>
                  <a:schemeClr val="tx1"/>
                </a:solidFill>
                <a:latin typeface="+mn-lt"/>
              </a:rPr>
              <a:t>Predictive analysis results</a:t>
            </a:r>
          </a:p>
          <a:p>
            <a:pPr lvl="1">
              <a:buFont typeface="Arial" panose="020B0604020202020204" pitchFamily="34" charset="0"/>
              <a:buChar char="•"/>
            </a:pPr>
            <a:endParaRPr lang="en-US" sz="2200">
              <a:solidFill>
                <a:schemeClr val="tx1"/>
              </a:solidFill>
              <a:latin typeface="+mn-lt"/>
            </a:endParaRPr>
          </a:p>
          <a:p>
            <a:pPr marL="457200" lvl="1">
              <a:buFont typeface="Arial" panose="020B0604020202020204" pitchFamily="34" charset="0"/>
              <a:buChar char="•"/>
            </a:pPr>
            <a:endParaRPr lang="en-US" sz="2200">
              <a:solidFill>
                <a:schemeClr val="tx1"/>
              </a:solidFill>
              <a:latin typeface="+mn-lt"/>
            </a:endParaRPr>
          </a:p>
        </p:txBody>
      </p:sp>
      <p:pic>
        <p:nvPicPr>
          <p:cNvPr id="10" name="Picture 9" descr="Magnifying glass showing decling performance">
            <a:extLst>
              <a:ext uri="{FF2B5EF4-FFF2-40B4-BE49-F238E27FC236}">
                <a16:creationId xmlns:a16="http://schemas.microsoft.com/office/drawing/2014/main" id="{D727DD72-AEAD-2418-D25E-60521ADB412E}"/>
              </a:ext>
            </a:extLst>
          </p:cNvPr>
          <p:cNvPicPr>
            <a:picLocks noChangeAspect="1"/>
          </p:cNvPicPr>
          <p:nvPr/>
        </p:nvPicPr>
        <p:blipFill rotWithShape="1">
          <a:blip r:embed="rId3"/>
          <a:srcRect l="1280" r="3176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16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dirty="0">
                <a:solidFill>
                  <a:schemeClr val="tx1"/>
                </a:solidFill>
                <a:latin typeface="+mj-lt"/>
                <a:ea typeface="+mj-ea"/>
                <a:cs typeface="+mj-cs"/>
              </a:rPr>
              <a:t>Flight Number vs. Launch Site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35360" y="2807208"/>
            <a:ext cx="3724576" cy="3410712"/>
          </a:xfrm>
          <a:prstGeom prst="rect">
            <a:avLst/>
          </a:prstGeom>
        </p:spPr>
        <p:txBody>
          <a:bodyPr vert="horz" lIns="91440" tIns="45720" rIns="91440" bIns="45720" rtlCol="0" anchor="t">
            <a:normAutofit/>
          </a:bodyPr>
          <a:lstStyle/>
          <a:p>
            <a:pPr marL="0" indent="0">
              <a:spcBef>
                <a:spcPts val="1400"/>
              </a:spcBef>
              <a:buNone/>
            </a:pPr>
            <a:endParaRPr lang="en-US" sz="2200" dirty="0"/>
          </a:p>
          <a:p>
            <a:pPr>
              <a:spcBef>
                <a:spcPts val="1400"/>
              </a:spcBef>
            </a:pPr>
            <a:endParaRPr lang="en-US" sz="2200" dirty="0"/>
          </a:p>
          <a:p>
            <a:pPr marL="0" indent="0">
              <a:spcBef>
                <a:spcPts val="1400"/>
              </a:spcBef>
              <a:buNone/>
            </a:pPr>
            <a:r>
              <a:rPr lang="en-US" sz="2200" dirty="0"/>
              <a:t>With higher flight numbers </a:t>
            </a:r>
            <a:r>
              <a:rPr lang="en-US" sz="2200" dirty="0" err="1"/>
              <a:t>i.e</a:t>
            </a:r>
            <a:r>
              <a:rPr lang="en-US" sz="2200" dirty="0"/>
              <a:t>, greater than 40 the success rate for the Rocket is increasing</a:t>
            </a:r>
          </a:p>
        </p:txBody>
      </p:sp>
      <p:pic>
        <p:nvPicPr>
          <p:cNvPr id="6" name="Picture 5" descr="A graph of flight number&#10;&#10;Description automatically generated">
            <a:extLst>
              <a:ext uri="{FF2B5EF4-FFF2-40B4-BE49-F238E27FC236}">
                <a16:creationId xmlns:a16="http://schemas.microsoft.com/office/drawing/2014/main" id="{CB070862-9E03-BB9B-A523-F88BEA4CB9B2}"/>
              </a:ext>
            </a:extLst>
          </p:cNvPr>
          <p:cNvPicPr>
            <a:picLocks noChangeAspect="1"/>
          </p:cNvPicPr>
          <p:nvPr/>
        </p:nvPicPr>
        <p:blipFill>
          <a:blip r:embed="rId2"/>
          <a:stretch>
            <a:fillRect/>
          </a:stretch>
        </p:blipFill>
        <p:spPr>
          <a:xfrm>
            <a:off x="4654296" y="1426921"/>
            <a:ext cx="6903720" cy="400415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vs. Launch Site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807208"/>
            <a:ext cx="4799856" cy="3410712"/>
          </a:xfrm>
          <a:prstGeom prst="rect">
            <a:avLst/>
          </a:prstGeom>
        </p:spPr>
        <p:txBody>
          <a:bodyPr vert="horz" lIns="91440" tIns="45720" rIns="91440" bIns="45720" rtlCol="0" anchor="t">
            <a:normAutofit/>
          </a:bodyPr>
          <a:lstStyle/>
          <a:p>
            <a:pPr marL="0" indent="0">
              <a:spcBef>
                <a:spcPts val="1400"/>
              </a:spcBef>
              <a:buNone/>
            </a:pPr>
            <a:r>
              <a:rPr lang="en-US" sz="2200" dirty="0"/>
              <a:t>The greater the payload mass(greater than 7000 kg) higher the success rate for the Rocket. But there’s no clear pattern to take a decision, if the launch site is dependent on pay load mass for a success launch</a:t>
            </a:r>
          </a:p>
          <a:p>
            <a:pPr marL="0" indent="0" algn="just">
              <a:spcBef>
                <a:spcPts val="1400"/>
              </a:spcBef>
              <a:buNone/>
            </a:pPr>
            <a:endParaRPr lang="en-US" sz="2200" dirty="0"/>
          </a:p>
        </p:txBody>
      </p:sp>
      <p:pic>
        <p:nvPicPr>
          <p:cNvPr id="6" name="Picture 5" descr="A graph with numbers and dots&#10;&#10;Description automatically generated">
            <a:extLst>
              <a:ext uri="{FF2B5EF4-FFF2-40B4-BE49-F238E27FC236}">
                <a16:creationId xmlns:a16="http://schemas.microsoft.com/office/drawing/2014/main" id="{9481EA5C-143B-DD1C-394C-30D5B3F7D874}"/>
              </a:ext>
            </a:extLst>
          </p:cNvPr>
          <p:cNvPicPr>
            <a:picLocks noChangeAspect="1"/>
          </p:cNvPicPr>
          <p:nvPr/>
        </p:nvPicPr>
        <p:blipFill>
          <a:blip r:embed="rId2"/>
          <a:stretch>
            <a:fillRect/>
          </a:stretch>
        </p:blipFill>
        <p:spPr>
          <a:xfrm>
            <a:off x="4654296" y="1185291"/>
            <a:ext cx="6903720" cy="448741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Success Rate vs. Orbit Type</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403234" y="5726454"/>
            <a:ext cx="2433580" cy="356306"/>
          </a:xfrm>
        </p:spPr>
        <p:txBody>
          <a:bodyPr/>
          <a:lstStyle/>
          <a:p>
            <a:pPr defTabSz="804672">
              <a:spcAft>
                <a:spcPts val="600"/>
              </a:spcAft>
            </a:pPr>
            <a:fld id="{5075537C-CA84-1446-933C-8E9D027F9201}" type="slidenum">
              <a:rPr lang="en-US" sz="1408" kern="1200">
                <a:solidFill>
                  <a:srgbClr val="1C7DDB"/>
                </a:solidFill>
                <a:latin typeface="Abadi" panose="020B0604020104020204" pitchFamily="34" charset="0"/>
                <a:ea typeface="+mn-ea"/>
                <a:cs typeface="+mn-cs"/>
              </a:rPr>
              <a:pPr defTabSz="804672">
                <a:spcAft>
                  <a:spcPts val="600"/>
                </a:spcAft>
              </a:pPr>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55185" y="2228087"/>
            <a:ext cx="3488413" cy="3381381"/>
          </a:xfrm>
          <a:prstGeom prst="rect">
            <a:avLst/>
          </a:prstGeom>
        </p:spPr>
        <p:txBody>
          <a:bodyPr>
            <a:normAutofit/>
          </a:bodyPr>
          <a:lstStyle/>
          <a:p>
            <a:pPr marL="201168" indent="-201168" defTabSz="804672">
              <a:lnSpc>
                <a:spcPct val="100000"/>
              </a:lnSpc>
              <a:spcBef>
                <a:spcPts val="1232"/>
              </a:spcBef>
            </a:pPr>
            <a:r>
              <a:rPr lang="en-CA" sz="1936" dirty="0">
                <a:solidFill>
                  <a:schemeClr val="accent3">
                    <a:lumMod val="25000"/>
                  </a:schemeClr>
                </a:solidFill>
                <a:latin typeface="Abadi" panose="020B0604020104020204" pitchFamily="34" charset="0"/>
              </a:rPr>
              <a:t>ES-L1,GEO,HEO,SSO has highest success rates</a:t>
            </a:r>
            <a:endParaRPr lang="en-US" sz="2200" dirty="0">
              <a:solidFill>
                <a:schemeClr val="accent3">
                  <a:lumMod val="25000"/>
                </a:schemeClr>
              </a:solidFill>
              <a:latin typeface="Abadi" panose="020B0604020104020204" pitchFamily="34" charset="0"/>
            </a:endParaRPr>
          </a:p>
        </p:txBody>
      </p:sp>
      <p:pic>
        <p:nvPicPr>
          <p:cNvPr id="6" name="Picture 5" descr="A graph of blue bars&#10;&#10;Description automatically generated">
            <a:extLst>
              <a:ext uri="{FF2B5EF4-FFF2-40B4-BE49-F238E27FC236}">
                <a16:creationId xmlns:a16="http://schemas.microsoft.com/office/drawing/2014/main" id="{D1A559F0-C925-2E38-C118-D3CCC409E676}"/>
              </a:ext>
            </a:extLst>
          </p:cNvPr>
          <p:cNvPicPr>
            <a:picLocks noChangeAspect="1"/>
          </p:cNvPicPr>
          <p:nvPr/>
        </p:nvPicPr>
        <p:blipFill>
          <a:blip r:embed="rId2"/>
          <a:stretch>
            <a:fillRect/>
          </a:stretch>
        </p:blipFill>
        <p:spPr>
          <a:xfrm>
            <a:off x="6014445" y="2055813"/>
            <a:ext cx="5313776" cy="383998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Flight Number vs. Orbit Type</a:t>
            </a:r>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660904"/>
            <a:ext cx="4818888" cy="3547872"/>
          </a:xfrm>
          <a:prstGeom prst="rect">
            <a:avLst/>
          </a:prstGeom>
        </p:spPr>
        <p:txBody>
          <a:bodyPr vert="horz" lIns="91440" tIns="45720" rIns="91440" bIns="45720" rtlCol="0" anchor="t">
            <a:normAutofit/>
          </a:bodyPr>
          <a:lstStyle/>
          <a:p>
            <a:pPr marL="0" indent="0">
              <a:spcBef>
                <a:spcPts val="1400"/>
              </a:spcBef>
              <a:buNone/>
            </a:pPr>
            <a:r>
              <a:rPr lang="en-US" sz="2200" dirty="0"/>
              <a:t>We see that for LEO orbit the success increases with the number of flights</a:t>
            </a:r>
          </a:p>
          <a:p>
            <a:pPr marL="0" indent="0">
              <a:spcBef>
                <a:spcPts val="1400"/>
              </a:spcBef>
              <a:buNone/>
            </a:pPr>
            <a:r>
              <a:rPr lang="en-US" sz="2200" dirty="0"/>
              <a:t>On the other hand, there seems to be no relationship between flight number and the GTO orbit</a:t>
            </a:r>
          </a:p>
        </p:txBody>
      </p:sp>
      <p:pic>
        <p:nvPicPr>
          <p:cNvPr id="6" name="Picture 5" descr="A graph with blue and orange dots&#10;&#10;Description automatically generated">
            <a:extLst>
              <a:ext uri="{FF2B5EF4-FFF2-40B4-BE49-F238E27FC236}">
                <a16:creationId xmlns:a16="http://schemas.microsoft.com/office/drawing/2014/main" id="{CB6C8898-9B54-6A11-4214-D79046C3D178}"/>
              </a:ext>
            </a:extLst>
          </p:cNvPr>
          <p:cNvPicPr>
            <a:picLocks noChangeAspect="1"/>
          </p:cNvPicPr>
          <p:nvPr/>
        </p:nvPicPr>
        <p:blipFill>
          <a:blip r:embed="rId2"/>
          <a:stretch>
            <a:fillRect/>
          </a:stretch>
        </p:blipFill>
        <p:spPr>
          <a:xfrm>
            <a:off x="6099048" y="1381887"/>
            <a:ext cx="5458968" cy="409422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vs. Orbit Type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4023360" cy="3410712"/>
          </a:xfrm>
          <a:prstGeom prst="rect">
            <a:avLst/>
          </a:prstGeom>
        </p:spPr>
        <p:txBody>
          <a:bodyPr vert="horz" lIns="91440" tIns="45720" rIns="91440" bIns="45720" rtlCol="0" anchor="t">
            <a:normAutofit/>
          </a:bodyPr>
          <a:lstStyle/>
          <a:p>
            <a:pPr marL="0" indent="0">
              <a:spcBef>
                <a:spcPts val="1400"/>
              </a:spcBef>
              <a:buNone/>
            </a:pPr>
            <a:r>
              <a:rPr lang="en-US" sz="2200" dirty="0"/>
              <a:t>We observe that heavy payloads have a negative influence on MEO, GTO, VLEO orbits</a:t>
            </a:r>
          </a:p>
          <a:p>
            <a:pPr marL="0" indent="0">
              <a:spcBef>
                <a:spcPts val="1400"/>
              </a:spcBef>
              <a:buNone/>
            </a:pPr>
            <a:r>
              <a:rPr lang="en-US" sz="2200" dirty="0"/>
              <a:t>Positive on LEO,ISS, orbits.</a:t>
            </a:r>
          </a:p>
          <a:p>
            <a:pPr marL="0" indent="0">
              <a:spcBef>
                <a:spcPts val="1400"/>
              </a:spcBef>
              <a:buNone/>
            </a:pPr>
            <a:endParaRPr lang="en-US" sz="2200" dirty="0"/>
          </a:p>
        </p:txBody>
      </p:sp>
      <p:pic>
        <p:nvPicPr>
          <p:cNvPr id="6" name="Picture 5" descr="A graph with numbers and dots&#10;&#10;Description automatically generated">
            <a:extLst>
              <a:ext uri="{FF2B5EF4-FFF2-40B4-BE49-F238E27FC236}">
                <a16:creationId xmlns:a16="http://schemas.microsoft.com/office/drawing/2014/main" id="{C8E5DF8C-42CC-A96B-0D5D-538BC7883791}"/>
              </a:ext>
            </a:extLst>
          </p:cNvPr>
          <p:cNvPicPr>
            <a:picLocks noChangeAspect="1"/>
          </p:cNvPicPr>
          <p:nvPr/>
        </p:nvPicPr>
        <p:blipFill>
          <a:blip r:embed="rId2"/>
          <a:stretch>
            <a:fillRect/>
          </a:stretch>
        </p:blipFill>
        <p:spPr>
          <a:xfrm>
            <a:off x="4654296" y="1150773"/>
            <a:ext cx="6903720" cy="455645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Launch Success Yearly Trend</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We can observe that the success rate since 2013 kept increasing relatively though there is slight dip after 2019</a:t>
            </a:r>
          </a:p>
        </p:txBody>
      </p:sp>
      <p:pic>
        <p:nvPicPr>
          <p:cNvPr id="6" name="Picture 5" descr="A graph with a line going up&#10;&#10;Description automatically generated">
            <a:extLst>
              <a:ext uri="{FF2B5EF4-FFF2-40B4-BE49-F238E27FC236}">
                <a16:creationId xmlns:a16="http://schemas.microsoft.com/office/drawing/2014/main" id="{5D5E677A-23AA-E204-3F9D-12D9276E6801}"/>
              </a:ext>
            </a:extLst>
          </p:cNvPr>
          <p:cNvPicPr>
            <a:picLocks noChangeAspect="1"/>
          </p:cNvPicPr>
          <p:nvPr/>
        </p:nvPicPr>
        <p:blipFill>
          <a:blip r:embed="rId2"/>
          <a:stretch>
            <a:fillRect/>
          </a:stretch>
        </p:blipFill>
        <p:spPr>
          <a:xfrm>
            <a:off x="4654296" y="814216"/>
            <a:ext cx="6903720" cy="522956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BD466F8-64FB-4944-BC45-C2ED33C758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1829D23-8396-4D91-BFAA-40924F31D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F317B19D-7906-41CF-A544-B1E81CE69F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21" y="69891"/>
            <a:ext cx="5409178" cy="6482325"/>
            <a:chOff x="-19221" y="69891"/>
            <a:chExt cx="5409178" cy="6482325"/>
          </a:xfrm>
        </p:grpSpPr>
        <p:sp>
          <p:nvSpPr>
            <p:cNvPr id="18" name="Freeform: Shape 17">
              <a:extLst>
                <a:ext uri="{FF2B5EF4-FFF2-40B4-BE49-F238E27FC236}">
                  <a16:creationId xmlns:a16="http://schemas.microsoft.com/office/drawing/2014/main" id="{4B974EF1-A734-4E6A-8BF5-794FDA951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31851"/>
              <a:ext cx="5380971" cy="6158554"/>
            </a:xfrm>
            <a:custGeom>
              <a:avLst/>
              <a:gdLst>
                <a:gd name="connsiteX0" fmla="*/ 2369925 w 5380971"/>
                <a:gd name="connsiteY0" fmla="*/ 1452 h 6158554"/>
                <a:gd name="connsiteX1" fmla="*/ 2674292 w 5380971"/>
                <a:gd name="connsiteY1" fmla="*/ 5969 h 6158554"/>
                <a:gd name="connsiteX2" fmla="*/ 3277239 w 5380971"/>
                <a:gd name="connsiteY2" fmla="*/ 99590 h 6158554"/>
                <a:gd name="connsiteX3" fmla="*/ 3850935 w 5380971"/>
                <a:gd name="connsiteY3" fmla="*/ 316872 h 6158554"/>
                <a:gd name="connsiteX4" fmla="*/ 4359245 w 5380971"/>
                <a:gd name="connsiteY4" fmla="*/ 662333 h 6158554"/>
                <a:gd name="connsiteX5" fmla="*/ 4765689 w 5380971"/>
                <a:gd name="connsiteY5" fmla="*/ 1120048 h 6158554"/>
                <a:gd name="connsiteX6" fmla="*/ 4809507 w 5380971"/>
                <a:gd name="connsiteY6" fmla="*/ 1182613 h 6158554"/>
                <a:gd name="connsiteX7" fmla="*/ 4851517 w 5380971"/>
                <a:gd name="connsiteY7" fmla="*/ 1246306 h 6158554"/>
                <a:gd name="connsiteX8" fmla="*/ 4892286 w 5380971"/>
                <a:gd name="connsiteY8" fmla="*/ 1310678 h 6158554"/>
                <a:gd name="connsiteX9" fmla="*/ 4931587 w 5380971"/>
                <a:gd name="connsiteY9" fmla="*/ 1375953 h 6158554"/>
                <a:gd name="connsiteX10" fmla="*/ 5075124 w 5380971"/>
                <a:gd name="connsiteY10" fmla="*/ 1644507 h 6158554"/>
                <a:gd name="connsiteX11" fmla="*/ 5271626 w 5380971"/>
                <a:gd name="connsiteY11" fmla="*/ 2218203 h 6158554"/>
                <a:gd name="connsiteX12" fmla="*/ 5317703 w 5380971"/>
                <a:gd name="connsiteY12" fmla="*/ 2516684 h 6158554"/>
                <a:gd name="connsiteX13" fmla="*/ 5347630 w 5380971"/>
                <a:gd name="connsiteY13" fmla="*/ 2815391 h 6158554"/>
                <a:gd name="connsiteX14" fmla="*/ 5371458 w 5380971"/>
                <a:gd name="connsiteY14" fmla="*/ 3114097 h 6158554"/>
                <a:gd name="connsiteX15" fmla="*/ 5376315 w 5380971"/>
                <a:gd name="connsiteY15" fmla="*/ 3188971 h 6158554"/>
                <a:gd name="connsiteX16" fmla="*/ 5378461 w 5380971"/>
                <a:gd name="connsiteY16" fmla="*/ 3227481 h 6158554"/>
                <a:gd name="connsiteX17" fmla="*/ 5380041 w 5380971"/>
                <a:gd name="connsiteY17" fmla="*/ 3266669 h 6158554"/>
                <a:gd name="connsiteX18" fmla="*/ 5377896 w 5380971"/>
                <a:gd name="connsiteY18" fmla="*/ 3424548 h 6158554"/>
                <a:gd name="connsiteX19" fmla="*/ 5217080 w 5380971"/>
                <a:gd name="connsiteY19" fmla="*/ 4044661 h 6158554"/>
                <a:gd name="connsiteX20" fmla="*/ 4859649 w 5380971"/>
                <a:gd name="connsiteY20" fmla="*/ 4571265 h 6158554"/>
                <a:gd name="connsiteX21" fmla="*/ 4641802 w 5380971"/>
                <a:gd name="connsiteY21" fmla="*/ 4790806 h 6158554"/>
                <a:gd name="connsiteX22" fmla="*/ 4414695 w 5380971"/>
                <a:gd name="connsiteY22" fmla="*/ 4990358 h 6158554"/>
                <a:gd name="connsiteX23" fmla="*/ 3953365 w 5380971"/>
                <a:gd name="connsiteY23" fmla="*/ 5349935 h 6158554"/>
                <a:gd name="connsiteX24" fmla="*/ 3837271 w 5380971"/>
                <a:gd name="connsiteY24" fmla="*/ 5437683 h 6158554"/>
                <a:gd name="connsiteX25" fmla="*/ 3718014 w 5380971"/>
                <a:gd name="connsiteY25" fmla="*/ 5525996 h 6158554"/>
                <a:gd name="connsiteX26" fmla="*/ 3595821 w 5380971"/>
                <a:gd name="connsiteY26" fmla="*/ 5613180 h 6158554"/>
                <a:gd name="connsiteX27" fmla="*/ 3469788 w 5380971"/>
                <a:gd name="connsiteY27" fmla="*/ 5697880 h 6158554"/>
                <a:gd name="connsiteX28" fmla="*/ 3205188 w 5380971"/>
                <a:gd name="connsiteY28" fmla="*/ 5856889 h 6158554"/>
                <a:gd name="connsiteX29" fmla="*/ 2920598 w 5380971"/>
                <a:gd name="connsiteY29" fmla="*/ 5992069 h 6158554"/>
                <a:gd name="connsiteX30" fmla="*/ 2301276 w 5380971"/>
                <a:gd name="connsiteY30" fmla="*/ 6147577 h 6158554"/>
                <a:gd name="connsiteX31" fmla="*/ 2141815 w 5380971"/>
                <a:gd name="connsiteY31" fmla="*/ 6157628 h 6158554"/>
                <a:gd name="connsiteX32" fmla="*/ 2101950 w 5380971"/>
                <a:gd name="connsiteY32" fmla="*/ 6158531 h 6158554"/>
                <a:gd name="connsiteX33" fmla="*/ 2062198 w 5380971"/>
                <a:gd name="connsiteY33" fmla="*/ 6158306 h 6158554"/>
                <a:gd name="connsiteX34" fmla="*/ 2022558 w 5380971"/>
                <a:gd name="connsiteY34" fmla="*/ 6157853 h 6158554"/>
                <a:gd name="connsiteX35" fmla="*/ 1984048 w 5380971"/>
                <a:gd name="connsiteY35" fmla="*/ 6156385 h 6158554"/>
                <a:gd name="connsiteX36" fmla="*/ 1676420 w 5380971"/>
                <a:gd name="connsiteY36" fmla="*/ 6131879 h 6158554"/>
                <a:gd name="connsiteX37" fmla="*/ 1370712 w 5380971"/>
                <a:gd name="connsiteY37" fmla="*/ 6077898 h 6158554"/>
                <a:gd name="connsiteX38" fmla="*/ 1070425 w 5380971"/>
                <a:gd name="connsiteY38" fmla="*/ 5993311 h 6158554"/>
                <a:gd name="connsiteX39" fmla="*/ 495598 w 5380971"/>
                <a:gd name="connsiteY39" fmla="*/ 5738987 h 6158554"/>
                <a:gd name="connsiteX40" fmla="*/ 11118 w 5380971"/>
                <a:gd name="connsiteY40" fmla="*/ 5343046 h 6158554"/>
                <a:gd name="connsiteX41" fmla="*/ 0 w 5380971"/>
                <a:gd name="connsiteY41" fmla="*/ 5330343 h 6158554"/>
                <a:gd name="connsiteX42" fmla="*/ 0 w 5380971"/>
                <a:gd name="connsiteY42" fmla="*/ 4710800 h 6158554"/>
                <a:gd name="connsiteX43" fmla="*/ 122158 w 5380971"/>
                <a:gd name="connsiteY43" fmla="*/ 4852227 h 6158554"/>
                <a:gd name="connsiteX44" fmla="*/ 313438 w 5380971"/>
                <a:gd name="connsiteY44" fmla="*/ 5049308 h 6158554"/>
                <a:gd name="connsiteX45" fmla="*/ 512086 w 5380971"/>
                <a:gd name="connsiteY45" fmla="*/ 5232936 h 6158554"/>
                <a:gd name="connsiteX46" fmla="*/ 720108 w 5380971"/>
                <a:gd name="connsiteY46" fmla="*/ 5402222 h 6158554"/>
                <a:gd name="connsiteX47" fmla="*/ 1184825 w 5380971"/>
                <a:gd name="connsiteY47" fmla="*/ 5669985 h 6158554"/>
                <a:gd name="connsiteX48" fmla="*/ 1444796 w 5380971"/>
                <a:gd name="connsiteY48" fmla="*/ 5745650 h 6158554"/>
                <a:gd name="connsiteX49" fmla="*/ 1511426 w 5380971"/>
                <a:gd name="connsiteY49" fmla="*/ 5758976 h 6158554"/>
                <a:gd name="connsiteX50" fmla="*/ 1578621 w 5380971"/>
                <a:gd name="connsiteY50" fmla="*/ 5770157 h 6158554"/>
                <a:gd name="connsiteX51" fmla="*/ 1714253 w 5380971"/>
                <a:gd name="connsiteY51" fmla="*/ 5786193 h 6158554"/>
                <a:gd name="connsiteX52" fmla="*/ 1782464 w 5380971"/>
                <a:gd name="connsiteY52" fmla="*/ 5791387 h 6158554"/>
                <a:gd name="connsiteX53" fmla="*/ 1850901 w 5380971"/>
                <a:gd name="connsiteY53" fmla="*/ 5795001 h 6158554"/>
                <a:gd name="connsiteX54" fmla="*/ 1919564 w 5380971"/>
                <a:gd name="connsiteY54" fmla="*/ 5796583 h 6158554"/>
                <a:gd name="connsiteX55" fmla="*/ 1988340 w 5380971"/>
                <a:gd name="connsiteY55" fmla="*/ 5796244 h 6158554"/>
                <a:gd name="connsiteX56" fmla="*/ 2022784 w 5380971"/>
                <a:gd name="connsiteY56" fmla="*/ 5795905 h 6158554"/>
                <a:gd name="connsiteX57" fmla="*/ 2055986 w 5380971"/>
                <a:gd name="connsiteY57" fmla="*/ 5794437 h 6158554"/>
                <a:gd name="connsiteX58" fmla="*/ 2089076 w 5380971"/>
                <a:gd name="connsiteY58" fmla="*/ 5792743 h 6158554"/>
                <a:gd name="connsiteX59" fmla="*/ 2122052 w 5380971"/>
                <a:gd name="connsiteY59" fmla="*/ 5790032 h 6158554"/>
                <a:gd name="connsiteX60" fmla="*/ 2252828 w 5380971"/>
                <a:gd name="connsiteY60" fmla="*/ 5773883 h 6158554"/>
                <a:gd name="connsiteX61" fmla="*/ 2750973 w 5380971"/>
                <a:gd name="connsiteY61" fmla="*/ 5610357 h 6158554"/>
                <a:gd name="connsiteX62" fmla="*/ 3211173 w 5380971"/>
                <a:gd name="connsiteY62" fmla="*/ 5323621 h 6158554"/>
                <a:gd name="connsiteX63" fmla="*/ 3322750 w 5380971"/>
                <a:gd name="connsiteY63" fmla="*/ 5239374 h 6158554"/>
                <a:gd name="connsiteX64" fmla="*/ 3434328 w 5380971"/>
                <a:gd name="connsiteY64" fmla="*/ 5152303 h 6158554"/>
                <a:gd name="connsiteX65" fmla="*/ 3660306 w 5380971"/>
                <a:gd name="connsiteY65" fmla="*/ 4971611 h 6158554"/>
                <a:gd name="connsiteX66" fmla="*/ 4124797 w 5380971"/>
                <a:gd name="connsiteY66" fmla="*/ 4621859 h 6158554"/>
                <a:gd name="connsiteX67" fmla="*/ 4557554 w 5380971"/>
                <a:gd name="connsiteY67" fmla="*/ 4274027 h 6158554"/>
                <a:gd name="connsiteX68" fmla="*/ 4903579 w 5380971"/>
                <a:gd name="connsiteY68" fmla="*/ 3875375 h 6158554"/>
                <a:gd name="connsiteX69" fmla="*/ 5021481 w 5380971"/>
                <a:gd name="connsiteY69" fmla="*/ 3643638 h 6158554"/>
                <a:gd name="connsiteX70" fmla="*/ 5093306 w 5380971"/>
                <a:gd name="connsiteY70" fmla="*/ 3390443 h 6158554"/>
                <a:gd name="connsiteX71" fmla="*/ 5113182 w 5380971"/>
                <a:gd name="connsiteY71" fmla="*/ 3257634 h 6158554"/>
                <a:gd name="connsiteX72" fmla="*/ 5116457 w 5380971"/>
                <a:gd name="connsiteY72" fmla="*/ 3223980 h 6158554"/>
                <a:gd name="connsiteX73" fmla="*/ 5118941 w 5380971"/>
                <a:gd name="connsiteY73" fmla="*/ 3189649 h 6158554"/>
                <a:gd name="connsiteX74" fmla="*/ 5122555 w 5380971"/>
                <a:gd name="connsiteY74" fmla="*/ 3118727 h 6158554"/>
                <a:gd name="connsiteX75" fmla="*/ 5116344 w 5380971"/>
                <a:gd name="connsiteY75" fmla="*/ 2835154 h 6158554"/>
                <a:gd name="connsiteX76" fmla="*/ 5076479 w 5380971"/>
                <a:gd name="connsiteY76" fmla="*/ 2555081 h 6158554"/>
                <a:gd name="connsiteX77" fmla="*/ 5008832 w 5380971"/>
                <a:gd name="connsiteY77" fmla="*/ 2281785 h 6158554"/>
                <a:gd name="connsiteX78" fmla="*/ 4834126 w 5380971"/>
                <a:gd name="connsiteY78" fmla="*/ 1751566 h 6158554"/>
                <a:gd name="connsiteX79" fmla="*/ 4715095 w 5380971"/>
                <a:gd name="connsiteY79" fmla="*/ 1499840 h 6158554"/>
                <a:gd name="connsiteX80" fmla="*/ 4680425 w 5380971"/>
                <a:gd name="connsiteY80" fmla="*/ 1439534 h 6158554"/>
                <a:gd name="connsiteX81" fmla="*/ 4643947 w 5380971"/>
                <a:gd name="connsiteY81" fmla="*/ 1380357 h 6158554"/>
                <a:gd name="connsiteX82" fmla="*/ 4605325 w 5380971"/>
                <a:gd name="connsiteY82" fmla="*/ 1322536 h 6158554"/>
                <a:gd name="connsiteX83" fmla="*/ 4565008 w 5380971"/>
                <a:gd name="connsiteY83" fmla="*/ 1265957 h 6158554"/>
                <a:gd name="connsiteX84" fmla="*/ 4183296 w 5380971"/>
                <a:gd name="connsiteY84" fmla="*/ 867644 h 6158554"/>
                <a:gd name="connsiteX85" fmla="*/ 3723774 w 5380971"/>
                <a:gd name="connsiteY85" fmla="*/ 567469 h 6158554"/>
                <a:gd name="connsiteX86" fmla="*/ 3206656 w 5380971"/>
                <a:gd name="connsiteY86" fmla="*/ 378985 h 6158554"/>
                <a:gd name="connsiteX87" fmla="*/ 2657917 w 5380971"/>
                <a:gd name="connsiteY87" fmla="*/ 300836 h 6158554"/>
                <a:gd name="connsiteX88" fmla="*/ 2101837 w 5380971"/>
                <a:gd name="connsiteY88" fmla="*/ 320712 h 6158554"/>
                <a:gd name="connsiteX89" fmla="*/ 1556034 w 5380971"/>
                <a:gd name="connsiteY89" fmla="*/ 435451 h 6158554"/>
                <a:gd name="connsiteX90" fmla="*/ 1033947 w 5380971"/>
                <a:gd name="connsiteY90" fmla="*/ 635116 h 6158554"/>
                <a:gd name="connsiteX91" fmla="*/ 101012 w 5380971"/>
                <a:gd name="connsiteY91" fmla="*/ 1248565 h 6158554"/>
                <a:gd name="connsiteX92" fmla="*/ 0 w 5380971"/>
                <a:gd name="connsiteY92" fmla="*/ 1348112 h 6158554"/>
                <a:gd name="connsiteX93" fmla="*/ 0 w 5380971"/>
                <a:gd name="connsiteY93" fmla="*/ 968874 h 6158554"/>
                <a:gd name="connsiteX94" fmla="*/ 138873 w 5380971"/>
                <a:gd name="connsiteY94" fmla="*/ 845566 h 6158554"/>
                <a:gd name="connsiteX95" fmla="*/ 380746 w 5380971"/>
                <a:gd name="connsiteY95" fmla="*/ 663462 h 6158554"/>
                <a:gd name="connsiteX96" fmla="*/ 904188 w 5380971"/>
                <a:gd name="connsiteY96" fmla="*/ 359222 h 6158554"/>
                <a:gd name="connsiteX97" fmla="*/ 2066151 w 5380971"/>
                <a:gd name="connsiteY97" fmla="*/ 23699 h 6158554"/>
                <a:gd name="connsiteX98" fmla="*/ 2369925 w 5380971"/>
                <a:gd name="connsiteY98" fmla="*/ 1452 h 615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380971" h="6158554">
                  <a:moveTo>
                    <a:pt x="2369925" y="1452"/>
                  </a:moveTo>
                  <a:cubicBezTo>
                    <a:pt x="2471494" y="-1484"/>
                    <a:pt x="2573161" y="40"/>
                    <a:pt x="2674292" y="5969"/>
                  </a:cubicBezTo>
                  <a:cubicBezTo>
                    <a:pt x="2876893" y="18279"/>
                    <a:pt x="3079381" y="48431"/>
                    <a:pt x="3277239" y="99590"/>
                  </a:cubicBezTo>
                  <a:cubicBezTo>
                    <a:pt x="3475096" y="150635"/>
                    <a:pt x="3668324" y="222912"/>
                    <a:pt x="3850935" y="316872"/>
                  </a:cubicBezTo>
                  <a:cubicBezTo>
                    <a:pt x="4033322" y="410832"/>
                    <a:pt x="4205995" y="525684"/>
                    <a:pt x="4359245" y="662333"/>
                  </a:cubicBezTo>
                  <a:cubicBezTo>
                    <a:pt x="4512607" y="798868"/>
                    <a:pt x="4647448" y="954376"/>
                    <a:pt x="4765689" y="1120048"/>
                  </a:cubicBezTo>
                  <a:lnTo>
                    <a:pt x="4809507" y="1182613"/>
                  </a:lnTo>
                  <a:lnTo>
                    <a:pt x="4851517" y="1246306"/>
                  </a:lnTo>
                  <a:cubicBezTo>
                    <a:pt x="4865069" y="1267764"/>
                    <a:pt x="4878960" y="1289108"/>
                    <a:pt x="4892286" y="1310678"/>
                  </a:cubicBezTo>
                  <a:lnTo>
                    <a:pt x="4931587" y="1375953"/>
                  </a:lnTo>
                  <a:cubicBezTo>
                    <a:pt x="4982971" y="1463589"/>
                    <a:pt x="5031419" y="1552918"/>
                    <a:pt x="5075124" y="1644507"/>
                  </a:cubicBezTo>
                  <a:cubicBezTo>
                    <a:pt x="5162759" y="1827683"/>
                    <a:pt x="5230293" y="2020459"/>
                    <a:pt x="5271626" y="2218203"/>
                  </a:cubicBezTo>
                  <a:cubicBezTo>
                    <a:pt x="5292180" y="2317132"/>
                    <a:pt x="5306522" y="2416852"/>
                    <a:pt x="5317703" y="2516684"/>
                  </a:cubicBezTo>
                  <a:cubicBezTo>
                    <a:pt x="5329109" y="2616404"/>
                    <a:pt x="5338256" y="2716010"/>
                    <a:pt x="5347630" y="2815391"/>
                  </a:cubicBezTo>
                  <a:cubicBezTo>
                    <a:pt x="5356552" y="2914884"/>
                    <a:pt x="5364457" y="3014378"/>
                    <a:pt x="5371458" y="3114097"/>
                  </a:cubicBezTo>
                  <a:lnTo>
                    <a:pt x="5376315" y="3188971"/>
                  </a:lnTo>
                  <a:cubicBezTo>
                    <a:pt x="5377218" y="3201281"/>
                    <a:pt x="5377783" y="3214494"/>
                    <a:pt x="5378461" y="3227481"/>
                  </a:cubicBezTo>
                  <a:cubicBezTo>
                    <a:pt x="5379138" y="3240468"/>
                    <a:pt x="5379816" y="3253569"/>
                    <a:pt x="5380041" y="3266669"/>
                  </a:cubicBezTo>
                  <a:cubicBezTo>
                    <a:pt x="5381736" y="3318957"/>
                    <a:pt x="5381171" y="3371696"/>
                    <a:pt x="5377896" y="3424548"/>
                  </a:cubicBezTo>
                  <a:cubicBezTo>
                    <a:pt x="5365699" y="3636071"/>
                    <a:pt x="5308894" y="3849175"/>
                    <a:pt x="5217080" y="4044661"/>
                  </a:cubicBezTo>
                  <a:cubicBezTo>
                    <a:pt x="5125492" y="4240712"/>
                    <a:pt x="4999233" y="4416660"/>
                    <a:pt x="4859649" y="4571265"/>
                  </a:cubicBezTo>
                  <a:cubicBezTo>
                    <a:pt x="4789856" y="4648850"/>
                    <a:pt x="4716563" y="4721578"/>
                    <a:pt x="4641802" y="4790806"/>
                  </a:cubicBezTo>
                  <a:cubicBezTo>
                    <a:pt x="4567040" y="4860033"/>
                    <a:pt x="4491263" y="4926664"/>
                    <a:pt x="4414695" y="4990358"/>
                  </a:cubicBezTo>
                  <a:cubicBezTo>
                    <a:pt x="4261897" y="5118310"/>
                    <a:pt x="4105711" y="5234969"/>
                    <a:pt x="3953365" y="5349935"/>
                  </a:cubicBezTo>
                  <a:lnTo>
                    <a:pt x="3837271" y="5437683"/>
                  </a:lnTo>
                  <a:cubicBezTo>
                    <a:pt x="3797970" y="5467159"/>
                    <a:pt x="3758331" y="5496860"/>
                    <a:pt x="3718014" y="5525996"/>
                  </a:cubicBezTo>
                  <a:cubicBezTo>
                    <a:pt x="3677810" y="5555246"/>
                    <a:pt x="3637154" y="5584382"/>
                    <a:pt x="3595821" y="5613180"/>
                  </a:cubicBezTo>
                  <a:cubicBezTo>
                    <a:pt x="3554375" y="5641752"/>
                    <a:pt x="3512590" y="5670098"/>
                    <a:pt x="3469788" y="5697880"/>
                  </a:cubicBezTo>
                  <a:cubicBezTo>
                    <a:pt x="3384637" y="5753555"/>
                    <a:pt x="3296776" y="5807537"/>
                    <a:pt x="3205188" y="5856889"/>
                  </a:cubicBezTo>
                  <a:cubicBezTo>
                    <a:pt x="3113712" y="5906466"/>
                    <a:pt x="3019075" y="5952542"/>
                    <a:pt x="2920598" y="5992069"/>
                  </a:cubicBezTo>
                  <a:cubicBezTo>
                    <a:pt x="2724547" y="6072251"/>
                    <a:pt x="2513928" y="6126346"/>
                    <a:pt x="2301276" y="6147577"/>
                  </a:cubicBezTo>
                  <a:cubicBezTo>
                    <a:pt x="2248085" y="6152659"/>
                    <a:pt x="2194893" y="6156498"/>
                    <a:pt x="2141815" y="6157628"/>
                  </a:cubicBezTo>
                  <a:lnTo>
                    <a:pt x="2101950" y="6158531"/>
                  </a:lnTo>
                  <a:cubicBezTo>
                    <a:pt x="2088737" y="6158644"/>
                    <a:pt x="2075411" y="6158306"/>
                    <a:pt x="2062198" y="6158306"/>
                  </a:cubicBezTo>
                  <a:lnTo>
                    <a:pt x="2022558" y="6157853"/>
                  </a:lnTo>
                  <a:lnTo>
                    <a:pt x="1984048" y="6156385"/>
                  </a:lnTo>
                  <a:cubicBezTo>
                    <a:pt x="1881506" y="6153111"/>
                    <a:pt x="1778737" y="6144979"/>
                    <a:pt x="1676420" y="6131879"/>
                  </a:cubicBezTo>
                  <a:cubicBezTo>
                    <a:pt x="1573991" y="6119457"/>
                    <a:pt x="1471787" y="6101613"/>
                    <a:pt x="1370712" y="6077898"/>
                  </a:cubicBezTo>
                  <a:cubicBezTo>
                    <a:pt x="1269751" y="6053955"/>
                    <a:pt x="1169579" y="6025610"/>
                    <a:pt x="1070425" y="5993311"/>
                  </a:cubicBezTo>
                  <a:cubicBezTo>
                    <a:pt x="872454" y="5928149"/>
                    <a:pt x="676742" y="5847064"/>
                    <a:pt x="495598" y="5738987"/>
                  </a:cubicBezTo>
                  <a:cubicBezTo>
                    <a:pt x="314342" y="5631136"/>
                    <a:pt x="152509" y="5494375"/>
                    <a:pt x="11118" y="5343046"/>
                  </a:cubicBezTo>
                  <a:lnTo>
                    <a:pt x="0" y="5330343"/>
                  </a:lnTo>
                  <a:lnTo>
                    <a:pt x="0" y="4710800"/>
                  </a:lnTo>
                  <a:lnTo>
                    <a:pt x="122158" y="4852227"/>
                  </a:lnTo>
                  <a:cubicBezTo>
                    <a:pt x="184751" y="4920058"/>
                    <a:pt x="248841" y="4985558"/>
                    <a:pt x="313438" y="5049308"/>
                  </a:cubicBezTo>
                  <a:cubicBezTo>
                    <a:pt x="378374" y="5112776"/>
                    <a:pt x="444440" y="5174099"/>
                    <a:pt x="512086" y="5232936"/>
                  </a:cubicBezTo>
                  <a:cubicBezTo>
                    <a:pt x="579733" y="5291775"/>
                    <a:pt x="648622" y="5348692"/>
                    <a:pt x="720108" y="5402222"/>
                  </a:cubicBezTo>
                  <a:cubicBezTo>
                    <a:pt x="862516" y="5509508"/>
                    <a:pt x="1016104" y="5605388"/>
                    <a:pt x="1184825" y="5669985"/>
                  </a:cubicBezTo>
                  <a:cubicBezTo>
                    <a:pt x="1268960" y="5702284"/>
                    <a:pt x="1356144" y="5727016"/>
                    <a:pt x="1444796" y="5745650"/>
                  </a:cubicBezTo>
                  <a:cubicBezTo>
                    <a:pt x="1467043" y="5750054"/>
                    <a:pt x="1489065" y="5755137"/>
                    <a:pt x="1511426" y="5758976"/>
                  </a:cubicBezTo>
                  <a:lnTo>
                    <a:pt x="1578621" y="5770157"/>
                  </a:lnTo>
                  <a:cubicBezTo>
                    <a:pt x="1623681" y="5776142"/>
                    <a:pt x="1668741" y="5782466"/>
                    <a:pt x="1714253" y="5786193"/>
                  </a:cubicBezTo>
                  <a:cubicBezTo>
                    <a:pt x="1736952" y="5788339"/>
                    <a:pt x="1759652" y="5790371"/>
                    <a:pt x="1782464" y="5791387"/>
                  </a:cubicBezTo>
                  <a:cubicBezTo>
                    <a:pt x="1805276" y="5792517"/>
                    <a:pt x="1827976" y="5794324"/>
                    <a:pt x="1850901" y="5795001"/>
                  </a:cubicBezTo>
                  <a:lnTo>
                    <a:pt x="1919564" y="5796583"/>
                  </a:lnTo>
                  <a:cubicBezTo>
                    <a:pt x="1942376" y="5797147"/>
                    <a:pt x="1965415" y="5796356"/>
                    <a:pt x="1988340" y="5796244"/>
                  </a:cubicBezTo>
                  <a:lnTo>
                    <a:pt x="2022784" y="5795905"/>
                  </a:lnTo>
                  <a:cubicBezTo>
                    <a:pt x="2033965" y="5795567"/>
                    <a:pt x="2044919" y="5794888"/>
                    <a:pt x="2055986" y="5794437"/>
                  </a:cubicBezTo>
                  <a:cubicBezTo>
                    <a:pt x="2067054" y="5793872"/>
                    <a:pt x="2078121" y="5793533"/>
                    <a:pt x="2089076" y="5792743"/>
                  </a:cubicBezTo>
                  <a:lnTo>
                    <a:pt x="2122052" y="5790032"/>
                  </a:lnTo>
                  <a:cubicBezTo>
                    <a:pt x="2165983" y="5786531"/>
                    <a:pt x="2209575" y="5780659"/>
                    <a:pt x="2252828" y="5773883"/>
                  </a:cubicBezTo>
                  <a:cubicBezTo>
                    <a:pt x="2425953" y="5745198"/>
                    <a:pt x="2592416" y="5689071"/>
                    <a:pt x="2750973" y="5610357"/>
                  </a:cubicBezTo>
                  <a:cubicBezTo>
                    <a:pt x="2910095" y="5532546"/>
                    <a:pt x="3061537" y="5432940"/>
                    <a:pt x="3211173" y="5323621"/>
                  </a:cubicBezTo>
                  <a:cubicBezTo>
                    <a:pt x="3248554" y="5296404"/>
                    <a:pt x="3285709" y="5268059"/>
                    <a:pt x="3322750" y="5239374"/>
                  </a:cubicBezTo>
                  <a:cubicBezTo>
                    <a:pt x="3360018" y="5210802"/>
                    <a:pt x="3397173" y="5181778"/>
                    <a:pt x="3434328" y="5152303"/>
                  </a:cubicBezTo>
                  <a:lnTo>
                    <a:pt x="3660306" y="4971611"/>
                  </a:lnTo>
                  <a:cubicBezTo>
                    <a:pt x="3815362" y="4848627"/>
                    <a:pt x="3971886" y="4734114"/>
                    <a:pt x="4124797" y="4621859"/>
                  </a:cubicBezTo>
                  <a:cubicBezTo>
                    <a:pt x="4277594" y="4509604"/>
                    <a:pt x="4424633" y="4396220"/>
                    <a:pt x="4557554" y="4274027"/>
                  </a:cubicBezTo>
                  <a:cubicBezTo>
                    <a:pt x="4690476" y="4152060"/>
                    <a:pt x="4810523" y="4022074"/>
                    <a:pt x="4903579" y="3875375"/>
                  </a:cubicBezTo>
                  <a:cubicBezTo>
                    <a:pt x="4950107" y="3802082"/>
                    <a:pt x="4989860" y="3724836"/>
                    <a:pt x="5021481" y="3643638"/>
                  </a:cubicBezTo>
                  <a:cubicBezTo>
                    <a:pt x="5053328" y="3562552"/>
                    <a:pt x="5076253" y="3477627"/>
                    <a:pt x="5093306" y="3390443"/>
                  </a:cubicBezTo>
                  <a:cubicBezTo>
                    <a:pt x="5101776" y="3346851"/>
                    <a:pt x="5108552" y="3302468"/>
                    <a:pt x="5113182" y="3257634"/>
                  </a:cubicBezTo>
                  <a:cubicBezTo>
                    <a:pt x="5114537" y="3246454"/>
                    <a:pt x="5115441" y="3235161"/>
                    <a:pt x="5116457" y="3223980"/>
                  </a:cubicBezTo>
                  <a:cubicBezTo>
                    <a:pt x="5117360" y="3212687"/>
                    <a:pt x="5118490" y="3201620"/>
                    <a:pt x="5118941" y="3189649"/>
                  </a:cubicBezTo>
                  <a:lnTo>
                    <a:pt x="5122555" y="3118727"/>
                  </a:lnTo>
                  <a:cubicBezTo>
                    <a:pt x="5125830" y="3024090"/>
                    <a:pt x="5123798" y="2929340"/>
                    <a:pt x="5116344" y="2835154"/>
                  </a:cubicBezTo>
                  <a:cubicBezTo>
                    <a:pt x="5109116" y="2740855"/>
                    <a:pt x="5095226" y="2647347"/>
                    <a:pt x="5076479" y="2555081"/>
                  </a:cubicBezTo>
                  <a:cubicBezTo>
                    <a:pt x="5057506" y="2462815"/>
                    <a:pt x="5033791" y="2371792"/>
                    <a:pt x="5008832" y="2281785"/>
                  </a:cubicBezTo>
                  <a:cubicBezTo>
                    <a:pt x="4959029" y="2101657"/>
                    <a:pt x="4904031" y="1923901"/>
                    <a:pt x="4834126" y="1751566"/>
                  </a:cubicBezTo>
                  <a:cubicBezTo>
                    <a:pt x="4799117" y="1665512"/>
                    <a:pt x="4760042" y="1581038"/>
                    <a:pt x="4715095" y="1499840"/>
                  </a:cubicBezTo>
                  <a:cubicBezTo>
                    <a:pt x="4704141" y="1479399"/>
                    <a:pt x="4692057" y="1459523"/>
                    <a:pt x="4680425" y="1439534"/>
                  </a:cubicBezTo>
                  <a:cubicBezTo>
                    <a:pt x="4668454" y="1419658"/>
                    <a:pt x="4656031" y="1400121"/>
                    <a:pt x="4643947" y="1380357"/>
                  </a:cubicBezTo>
                  <a:lnTo>
                    <a:pt x="4605325" y="1322536"/>
                  </a:lnTo>
                  <a:lnTo>
                    <a:pt x="4565008" y="1265957"/>
                  </a:lnTo>
                  <a:cubicBezTo>
                    <a:pt x="4454673" y="1117225"/>
                    <a:pt x="4325139" y="984190"/>
                    <a:pt x="4183296" y="867644"/>
                  </a:cubicBezTo>
                  <a:cubicBezTo>
                    <a:pt x="4041792" y="750759"/>
                    <a:pt x="3888090" y="649119"/>
                    <a:pt x="3723774" y="567469"/>
                  </a:cubicBezTo>
                  <a:cubicBezTo>
                    <a:pt x="3559570" y="485593"/>
                    <a:pt x="3385767" y="422803"/>
                    <a:pt x="3206656" y="378985"/>
                  </a:cubicBezTo>
                  <a:cubicBezTo>
                    <a:pt x="3027545" y="335054"/>
                    <a:pt x="2843465" y="309757"/>
                    <a:pt x="2657917" y="300836"/>
                  </a:cubicBezTo>
                  <a:cubicBezTo>
                    <a:pt x="2472030" y="291462"/>
                    <a:pt x="2286369" y="297674"/>
                    <a:pt x="2101837" y="320712"/>
                  </a:cubicBezTo>
                  <a:cubicBezTo>
                    <a:pt x="1917418" y="343863"/>
                    <a:pt x="1734694" y="382599"/>
                    <a:pt x="1556034" y="435451"/>
                  </a:cubicBezTo>
                  <a:cubicBezTo>
                    <a:pt x="1377262" y="488078"/>
                    <a:pt x="1202894" y="556176"/>
                    <a:pt x="1033947" y="635116"/>
                  </a:cubicBezTo>
                  <a:cubicBezTo>
                    <a:pt x="695037" y="791301"/>
                    <a:pt x="378600" y="998420"/>
                    <a:pt x="101012" y="1248565"/>
                  </a:cubicBezTo>
                  <a:lnTo>
                    <a:pt x="0" y="1348112"/>
                  </a:lnTo>
                  <a:lnTo>
                    <a:pt x="0" y="968874"/>
                  </a:lnTo>
                  <a:lnTo>
                    <a:pt x="138873" y="845566"/>
                  </a:lnTo>
                  <a:cubicBezTo>
                    <a:pt x="217050" y="781674"/>
                    <a:pt x="297797" y="720945"/>
                    <a:pt x="380746" y="663462"/>
                  </a:cubicBezTo>
                  <a:cubicBezTo>
                    <a:pt x="546869" y="548609"/>
                    <a:pt x="721689" y="446293"/>
                    <a:pt x="904188" y="359222"/>
                  </a:cubicBezTo>
                  <a:cubicBezTo>
                    <a:pt x="1269637" y="186322"/>
                    <a:pt x="1663094" y="72034"/>
                    <a:pt x="2066151" y="23699"/>
                  </a:cubicBezTo>
                  <a:cubicBezTo>
                    <a:pt x="2166887" y="11785"/>
                    <a:pt x="2268356" y="4388"/>
                    <a:pt x="2369925" y="14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179617A2-E6D2-4F17-9111-CFDF36BA7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73734"/>
              <a:ext cx="5364004" cy="6074639"/>
            </a:xfrm>
            <a:custGeom>
              <a:avLst/>
              <a:gdLst>
                <a:gd name="connsiteX0" fmla="*/ 2548484 w 5364004"/>
                <a:gd name="connsiteY0" fmla="*/ 0 h 6074639"/>
                <a:gd name="connsiteX1" fmla="*/ 5364004 w 5364004"/>
                <a:gd name="connsiteY1" fmla="*/ 3182664 h 6074639"/>
                <a:gd name="connsiteX2" fmla="*/ 3886170 w 5364004"/>
                <a:gd name="connsiteY2" fmla="*/ 5260508 h 6074639"/>
                <a:gd name="connsiteX3" fmla="*/ 2075975 w 5364004"/>
                <a:gd name="connsiteY3" fmla="*/ 6074639 h 6074639"/>
                <a:gd name="connsiteX4" fmla="*/ 21919 w 5364004"/>
                <a:gd name="connsiteY4" fmla="*/ 5139637 h 6074639"/>
                <a:gd name="connsiteX5" fmla="*/ 0 w 5364004"/>
                <a:gd name="connsiteY5" fmla="*/ 5113592 h 6074639"/>
                <a:gd name="connsiteX6" fmla="*/ 0 w 5364004"/>
                <a:gd name="connsiteY6" fmla="*/ 4169527 h 6074639"/>
                <a:gd name="connsiteX7" fmla="*/ 45364 w 5364004"/>
                <a:gd name="connsiteY7" fmla="*/ 4232131 h 6074639"/>
                <a:gd name="connsiteX8" fmla="*/ 149459 w 5364004"/>
                <a:gd name="connsiteY8" fmla="*/ 4381216 h 6074639"/>
                <a:gd name="connsiteX9" fmla="*/ 2075975 w 5364004"/>
                <a:gd name="connsiteY9" fmla="*/ 5509977 h 6074639"/>
                <a:gd name="connsiteX10" fmla="*/ 3538451 w 5364004"/>
                <a:gd name="connsiteY10" fmla="*/ 4815555 h 6074639"/>
                <a:gd name="connsiteX11" fmla="*/ 3716432 w 5364004"/>
                <a:gd name="connsiteY11" fmla="*/ 4677664 h 6074639"/>
                <a:gd name="connsiteX12" fmla="*/ 4525932 w 5364004"/>
                <a:gd name="connsiteY12" fmla="*/ 3956816 h 6074639"/>
                <a:gd name="connsiteX13" fmla="*/ 4799342 w 5364004"/>
                <a:gd name="connsiteY13" fmla="*/ 3182664 h 6074639"/>
                <a:gd name="connsiteX14" fmla="*/ 4185667 w 5364004"/>
                <a:gd name="connsiteY14" fmla="*/ 1295110 h 6074639"/>
                <a:gd name="connsiteX15" fmla="*/ 3495197 w 5364004"/>
                <a:gd name="connsiteY15" fmla="*/ 762181 h 6074639"/>
                <a:gd name="connsiteX16" fmla="*/ 2548484 w 5364004"/>
                <a:gd name="connsiteY16" fmla="*/ 564663 h 6074639"/>
                <a:gd name="connsiteX17" fmla="*/ 1443440 w 5364004"/>
                <a:gd name="connsiteY17" fmla="*/ 777089 h 6074639"/>
                <a:gd name="connsiteX18" fmla="*/ 461830 w 5364004"/>
                <a:gd name="connsiteY18" fmla="*/ 1360949 h 6074639"/>
                <a:gd name="connsiteX19" fmla="*/ 73272 w 5364004"/>
                <a:gd name="connsiteY19" fmla="*/ 1759206 h 6074639"/>
                <a:gd name="connsiteX20" fmla="*/ 0 w 5364004"/>
                <a:gd name="connsiteY20" fmla="*/ 1859770 h 6074639"/>
                <a:gd name="connsiteX21" fmla="*/ 0 w 5364004"/>
                <a:gd name="connsiteY21" fmla="*/ 1020639 h 6074639"/>
                <a:gd name="connsiteX22" fmla="*/ 94433 w 5364004"/>
                <a:gd name="connsiteY22" fmla="*/ 932159 h 6074639"/>
                <a:gd name="connsiteX23" fmla="*/ 2548484 w 5364004"/>
                <a:gd name="connsiteY23" fmla="*/ 0 h 607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64004" h="6074639">
                  <a:moveTo>
                    <a:pt x="2548484" y="0"/>
                  </a:moveTo>
                  <a:cubicBezTo>
                    <a:pt x="4313619" y="0"/>
                    <a:pt x="5364004" y="1424869"/>
                    <a:pt x="5364004" y="3182664"/>
                  </a:cubicBezTo>
                  <a:cubicBezTo>
                    <a:pt x="5364004" y="4199734"/>
                    <a:pt x="4631750" y="4677890"/>
                    <a:pt x="3886170" y="5260508"/>
                  </a:cubicBezTo>
                  <a:cubicBezTo>
                    <a:pt x="3343077" y="5684909"/>
                    <a:pt x="2819861" y="6074639"/>
                    <a:pt x="2075975" y="6074639"/>
                  </a:cubicBezTo>
                  <a:cubicBezTo>
                    <a:pt x="1179686" y="6074639"/>
                    <a:pt x="538816" y="5724911"/>
                    <a:pt x="21919" y="5139637"/>
                  </a:cubicBezTo>
                  <a:lnTo>
                    <a:pt x="0" y="5113592"/>
                  </a:lnTo>
                  <a:lnTo>
                    <a:pt x="0" y="4169527"/>
                  </a:lnTo>
                  <a:lnTo>
                    <a:pt x="45364" y="4232131"/>
                  </a:lnTo>
                  <a:cubicBezTo>
                    <a:pt x="79610" y="4280001"/>
                    <a:pt x="114337" y="4329437"/>
                    <a:pt x="149459" y="4381216"/>
                  </a:cubicBezTo>
                  <a:cubicBezTo>
                    <a:pt x="686227" y="5172421"/>
                    <a:pt x="1262409" y="5509977"/>
                    <a:pt x="2075975" y="5509977"/>
                  </a:cubicBezTo>
                  <a:cubicBezTo>
                    <a:pt x="2609920" y="5509977"/>
                    <a:pt x="3001682" y="5234986"/>
                    <a:pt x="3538451" y="4815555"/>
                  </a:cubicBezTo>
                  <a:cubicBezTo>
                    <a:pt x="3598418" y="4768688"/>
                    <a:pt x="3658385" y="4722385"/>
                    <a:pt x="3716432" y="4677664"/>
                  </a:cubicBezTo>
                  <a:cubicBezTo>
                    <a:pt x="4031062" y="4434972"/>
                    <a:pt x="4328187" y="4205719"/>
                    <a:pt x="4525932" y="3956816"/>
                  </a:cubicBezTo>
                  <a:cubicBezTo>
                    <a:pt x="4714982" y="3718867"/>
                    <a:pt x="4799342" y="3480128"/>
                    <a:pt x="4799342" y="3182664"/>
                  </a:cubicBezTo>
                  <a:cubicBezTo>
                    <a:pt x="4799342" y="2437196"/>
                    <a:pt x="4581382" y="1766829"/>
                    <a:pt x="4185667" y="1295110"/>
                  </a:cubicBezTo>
                  <a:cubicBezTo>
                    <a:pt x="3991988" y="1064389"/>
                    <a:pt x="3759685" y="885052"/>
                    <a:pt x="3495197" y="762181"/>
                  </a:cubicBezTo>
                  <a:cubicBezTo>
                    <a:pt x="3212979" y="631180"/>
                    <a:pt x="2894509" y="564663"/>
                    <a:pt x="2548484" y="564663"/>
                  </a:cubicBezTo>
                  <a:cubicBezTo>
                    <a:pt x="2181567" y="564663"/>
                    <a:pt x="1809680" y="636036"/>
                    <a:pt x="1443440" y="777089"/>
                  </a:cubicBezTo>
                  <a:cubicBezTo>
                    <a:pt x="1086912" y="914189"/>
                    <a:pt x="747550" y="1116112"/>
                    <a:pt x="461830" y="1360949"/>
                  </a:cubicBezTo>
                  <a:cubicBezTo>
                    <a:pt x="316486" y="1485458"/>
                    <a:pt x="186699" y="1618549"/>
                    <a:pt x="73272" y="1759206"/>
                  </a:cubicBezTo>
                  <a:lnTo>
                    <a:pt x="0" y="1859770"/>
                  </a:lnTo>
                  <a:lnTo>
                    <a:pt x="0" y="1020639"/>
                  </a:lnTo>
                  <a:lnTo>
                    <a:pt x="94433" y="932159"/>
                  </a:lnTo>
                  <a:cubicBezTo>
                    <a:pt x="766607" y="356217"/>
                    <a:pt x="1660722" y="0"/>
                    <a:pt x="2548484"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55FC05EF-E815-49BA-AA7E-2AE79ECE8A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73734"/>
              <a:ext cx="5364004" cy="6074639"/>
            </a:xfrm>
            <a:custGeom>
              <a:avLst/>
              <a:gdLst>
                <a:gd name="connsiteX0" fmla="*/ 2548484 w 5364004"/>
                <a:gd name="connsiteY0" fmla="*/ 0 h 6074639"/>
                <a:gd name="connsiteX1" fmla="*/ 5364004 w 5364004"/>
                <a:gd name="connsiteY1" fmla="*/ 3182664 h 6074639"/>
                <a:gd name="connsiteX2" fmla="*/ 3886170 w 5364004"/>
                <a:gd name="connsiteY2" fmla="*/ 5260508 h 6074639"/>
                <a:gd name="connsiteX3" fmla="*/ 2075975 w 5364004"/>
                <a:gd name="connsiteY3" fmla="*/ 6074639 h 6074639"/>
                <a:gd name="connsiteX4" fmla="*/ 21919 w 5364004"/>
                <a:gd name="connsiteY4" fmla="*/ 5139637 h 6074639"/>
                <a:gd name="connsiteX5" fmla="*/ 0 w 5364004"/>
                <a:gd name="connsiteY5" fmla="*/ 5113592 h 6074639"/>
                <a:gd name="connsiteX6" fmla="*/ 0 w 5364004"/>
                <a:gd name="connsiteY6" fmla="*/ 3976968 h 6074639"/>
                <a:gd name="connsiteX7" fmla="*/ 35397 w 5364004"/>
                <a:gd name="connsiteY7" fmla="*/ 4025931 h 6074639"/>
                <a:gd name="connsiteX8" fmla="*/ 242967 w 5364004"/>
                <a:gd name="connsiteY8" fmla="*/ 4317861 h 6074639"/>
                <a:gd name="connsiteX9" fmla="*/ 1034850 w 5364004"/>
                <a:gd name="connsiteY9" fmla="*/ 5126232 h 6074639"/>
                <a:gd name="connsiteX10" fmla="*/ 2075975 w 5364004"/>
                <a:gd name="connsiteY10" fmla="*/ 5397044 h 6074639"/>
                <a:gd name="connsiteX11" fmla="*/ 2745664 w 5364004"/>
                <a:gd name="connsiteY11" fmla="*/ 5224596 h 6074639"/>
                <a:gd name="connsiteX12" fmla="*/ 3468884 w 5364004"/>
                <a:gd name="connsiteY12" fmla="*/ 4726677 h 6074639"/>
                <a:gd name="connsiteX13" fmla="*/ 3647430 w 5364004"/>
                <a:gd name="connsiteY13" fmla="*/ 4588334 h 6074639"/>
                <a:gd name="connsiteX14" fmla="*/ 4437506 w 5364004"/>
                <a:gd name="connsiteY14" fmla="*/ 3886572 h 6074639"/>
                <a:gd name="connsiteX15" fmla="*/ 4686409 w 5364004"/>
                <a:gd name="connsiteY15" fmla="*/ 3182664 h 6074639"/>
                <a:gd name="connsiteX16" fmla="*/ 4099047 w 5364004"/>
                <a:gd name="connsiteY16" fmla="*/ 1367726 h 6074639"/>
                <a:gd name="connsiteX17" fmla="*/ 3447540 w 5364004"/>
                <a:gd name="connsiteY17" fmla="*/ 864611 h 6074639"/>
                <a:gd name="connsiteX18" fmla="*/ 2548484 w 5364004"/>
                <a:gd name="connsiteY18" fmla="*/ 677595 h 6074639"/>
                <a:gd name="connsiteX19" fmla="*/ 1483982 w 5364004"/>
                <a:gd name="connsiteY19" fmla="*/ 882455 h 6074639"/>
                <a:gd name="connsiteX20" fmla="*/ 535349 w 5364004"/>
                <a:gd name="connsiteY20" fmla="*/ 1446665 h 6074639"/>
                <a:gd name="connsiteX21" fmla="*/ 10097 w 5364004"/>
                <a:gd name="connsiteY21" fmla="*/ 2038206 h 6074639"/>
                <a:gd name="connsiteX22" fmla="*/ 0 w 5364004"/>
                <a:gd name="connsiteY22" fmla="*/ 2055433 h 6074639"/>
                <a:gd name="connsiteX23" fmla="*/ 0 w 5364004"/>
                <a:gd name="connsiteY23" fmla="*/ 1020639 h 6074639"/>
                <a:gd name="connsiteX24" fmla="*/ 94433 w 5364004"/>
                <a:gd name="connsiteY24" fmla="*/ 932159 h 6074639"/>
                <a:gd name="connsiteX25" fmla="*/ 2548484 w 5364004"/>
                <a:gd name="connsiteY25" fmla="*/ 0 h 607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64004" h="6074639">
                  <a:moveTo>
                    <a:pt x="2548484" y="0"/>
                  </a:moveTo>
                  <a:cubicBezTo>
                    <a:pt x="4313619" y="0"/>
                    <a:pt x="5364004" y="1424869"/>
                    <a:pt x="5364004" y="3182664"/>
                  </a:cubicBezTo>
                  <a:cubicBezTo>
                    <a:pt x="5364004" y="4199734"/>
                    <a:pt x="4631750" y="4677890"/>
                    <a:pt x="3886170" y="5260508"/>
                  </a:cubicBezTo>
                  <a:cubicBezTo>
                    <a:pt x="3343077" y="5684909"/>
                    <a:pt x="2819861" y="6074639"/>
                    <a:pt x="2075975" y="6074639"/>
                  </a:cubicBezTo>
                  <a:cubicBezTo>
                    <a:pt x="1179686" y="6074639"/>
                    <a:pt x="538816" y="5724911"/>
                    <a:pt x="21919" y="5139637"/>
                  </a:cubicBezTo>
                  <a:lnTo>
                    <a:pt x="0" y="5113592"/>
                  </a:lnTo>
                  <a:lnTo>
                    <a:pt x="0" y="3976968"/>
                  </a:lnTo>
                  <a:lnTo>
                    <a:pt x="35397" y="4025931"/>
                  </a:lnTo>
                  <a:cubicBezTo>
                    <a:pt x="102366" y="4117745"/>
                    <a:pt x="171594" y="4212721"/>
                    <a:pt x="242967" y="4317861"/>
                  </a:cubicBezTo>
                  <a:cubicBezTo>
                    <a:pt x="495371" y="4689861"/>
                    <a:pt x="754326" y="4954349"/>
                    <a:pt x="1034850" y="5126232"/>
                  </a:cubicBezTo>
                  <a:cubicBezTo>
                    <a:pt x="1332201" y="5308505"/>
                    <a:pt x="1672806" y="5397044"/>
                    <a:pt x="2075975" y="5397044"/>
                  </a:cubicBezTo>
                  <a:cubicBezTo>
                    <a:pt x="2304776" y="5397044"/>
                    <a:pt x="2517541" y="5342272"/>
                    <a:pt x="2745664" y="5224596"/>
                  </a:cubicBezTo>
                  <a:cubicBezTo>
                    <a:pt x="2979886" y="5103758"/>
                    <a:pt x="3211737" y="4927584"/>
                    <a:pt x="3468884" y="4726677"/>
                  </a:cubicBezTo>
                  <a:cubicBezTo>
                    <a:pt x="3529190" y="4679584"/>
                    <a:pt x="3589270" y="4633169"/>
                    <a:pt x="3647430" y="4588334"/>
                  </a:cubicBezTo>
                  <a:cubicBezTo>
                    <a:pt x="3956414" y="4349934"/>
                    <a:pt x="4248231" y="4124747"/>
                    <a:pt x="4437506" y="3886572"/>
                  </a:cubicBezTo>
                  <a:cubicBezTo>
                    <a:pt x="4611987" y="3667031"/>
                    <a:pt x="4686409" y="3456525"/>
                    <a:pt x="4686409" y="3182664"/>
                  </a:cubicBezTo>
                  <a:cubicBezTo>
                    <a:pt x="4686409" y="2463735"/>
                    <a:pt x="4477823" y="1819117"/>
                    <a:pt x="4099047" y="1367726"/>
                  </a:cubicBezTo>
                  <a:cubicBezTo>
                    <a:pt x="3916097" y="1149766"/>
                    <a:pt x="3697008" y="980480"/>
                    <a:pt x="3447540" y="864611"/>
                  </a:cubicBezTo>
                  <a:cubicBezTo>
                    <a:pt x="3180454" y="740498"/>
                    <a:pt x="2877908" y="677595"/>
                    <a:pt x="2548484" y="677595"/>
                  </a:cubicBezTo>
                  <a:cubicBezTo>
                    <a:pt x="2200426" y="677595"/>
                    <a:pt x="1832266" y="748404"/>
                    <a:pt x="1483982" y="882455"/>
                  </a:cubicBezTo>
                  <a:cubicBezTo>
                    <a:pt x="1139425" y="1015037"/>
                    <a:pt x="811356" y="1210185"/>
                    <a:pt x="535349" y="1446665"/>
                  </a:cubicBezTo>
                  <a:cubicBezTo>
                    <a:pt x="328598" y="1623772"/>
                    <a:pt x="150116" y="1825208"/>
                    <a:pt x="10097" y="2038206"/>
                  </a:cubicBezTo>
                  <a:lnTo>
                    <a:pt x="0" y="2055433"/>
                  </a:lnTo>
                  <a:lnTo>
                    <a:pt x="0" y="1020639"/>
                  </a:lnTo>
                  <a:lnTo>
                    <a:pt x="94433" y="932159"/>
                  </a:lnTo>
                  <a:cubicBezTo>
                    <a:pt x="766607" y="356217"/>
                    <a:pt x="1660722" y="0"/>
                    <a:pt x="2548484"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510A5372-D19A-45DA-8E40-54D23FFB1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69891"/>
              <a:ext cx="5409177" cy="6482325"/>
            </a:xfrm>
            <a:custGeom>
              <a:avLst/>
              <a:gdLst>
                <a:gd name="connsiteX0" fmla="*/ 2168015 w 5409177"/>
                <a:gd name="connsiteY0" fmla="*/ 0 h 6482325"/>
                <a:gd name="connsiteX1" fmla="*/ 5409177 w 5409177"/>
                <a:gd name="connsiteY1" fmla="*/ 3241163 h 6482325"/>
                <a:gd name="connsiteX2" fmla="*/ 2168015 w 5409177"/>
                <a:gd name="connsiteY2" fmla="*/ 6482325 h 6482325"/>
                <a:gd name="connsiteX3" fmla="*/ 106314 w 5409177"/>
                <a:gd name="connsiteY3" fmla="*/ 5742217 h 6482325"/>
                <a:gd name="connsiteX4" fmla="*/ 0 w 5409177"/>
                <a:gd name="connsiteY4" fmla="*/ 5645593 h 6482325"/>
                <a:gd name="connsiteX5" fmla="*/ 0 w 5409177"/>
                <a:gd name="connsiteY5" fmla="*/ 5278200 h 6482325"/>
                <a:gd name="connsiteX6" fmla="*/ 61824 w 5409177"/>
                <a:gd name="connsiteY6" fmla="*/ 5347778 h 6482325"/>
                <a:gd name="connsiteX7" fmla="*/ 163802 w 5409177"/>
                <a:gd name="connsiteY7" fmla="*/ 5453397 h 6482325"/>
                <a:gd name="connsiteX8" fmla="*/ 617000 w 5409177"/>
                <a:gd name="connsiteY8" fmla="*/ 5817379 h 6482325"/>
                <a:gd name="connsiteX9" fmla="*/ 866580 w 5409177"/>
                <a:gd name="connsiteY9" fmla="*/ 5953688 h 6482325"/>
                <a:gd name="connsiteX10" fmla="*/ 866806 w 5409177"/>
                <a:gd name="connsiteY10" fmla="*/ 5953801 h 6482325"/>
                <a:gd name="connsiteX11" fmla="*/ 867032 w 5409177"/>
                <a:gd name="connsiteY11" fmla="*/ 5953914 h 6482325"/>
                <a:gd name="connsiteX12" fmla="*/ 1130504 w 5409177"/>
                <a:gd name="connsiteY12" fmla="*/ 6056909 h 6482325"/>
                <a:gd name="connsiteX13" fmla="*/ 1405607 w 5409177"/>
                <a:gd name="connsiteY13" fmla="*/ 6128169 h 6482325"/>
                <a:gd name="connsiteX14" fmla="*/ 1545192 w 5409177"/>
                <a:gd name="connsiteY14" fmla="*/ 6151659 h 6482325"/>
                <a:gd name="connsiteX15" fmla="*/ 1685341 w 5409177"/>
                <a:gd name="connsiteY15" fmla="*/ 6167582 h 6482325"/>
                <a:gd name="connsiteX16" fmla="*/ 1975465 w 5409177"/>
                <a:gd name="connsiteY16" fmla="*/ 6180231 h 6482325"/>
                <a:gd name="connsiteX17" fmla="*/ 1990033 w 5409177"/>
                <a:gd name="connsiteY17" fmla="*/ 6180231 h 6482325"/>
                <a:gd name="connsiteX18" fmla="*/ 2009232 w 5409177"/>
                <a:gd name="connsiteY18" fmla="*/ 6180344 h 6482325"/>
                <a:gd name="connsiteX19" fmla="*/ 2046612 w 5409177"/>
                <a:gd name="connsiteY19" fmla="*/ 6179779 h 6482325"/>
                <a:gd name="connsiteX20" fmla="*/ 2046951 w 5409177"/>
                <a:gd name="connsiteY20" fmla="*/ 6179779 h 6482325"/>
                <a:gd name="connsiteX21" fmla="*/ 2047290 w 5409177"/>
                <a:gd name="connsiteY21" fmla="*/ 6179779 h 6482325"/>
                <a:gd name="connsiteX22" fmla="*/ 2082412 w 5409177"/>
                <a:gd name="connsiteY22" fmla="*/ 6178876 h 6482325"/>
                <a:gd name="connsiteX23" fmla="*/ 2117760 w 5409177"/>
                <a:gd name="connsiteY23" fmla="*/ 6177068 h 6482325"/>
                <a:gd name="connsiteX24" fmla="*/ 2256215 w 5409177"/>
                <a:gd name="connsiteY24" fmla="*/ 6164985 h 6482325"/>
                <a:gd name="connsiteX25" fmla="*/ 2791515 w 5409177"/>
                <a:gd name="connsiteY25" fmla="*/ 6020319 h 6482325"/>
                <a:gd name="connsiteX26" fmla="*/ 3045726 w 5409177"/>
                <a:gd name="connsiteY26" fmla="*/ 5894286 h 6482325"/>
                <a:gd name="connsiteX27" fmla="*/ 3292371 w 5409177"/>
                <a:gd name="connsiteY27" fmla="*/ 5740246 h 6482325"/>
                <a:gd name="connsiteX28" fmla="*/ 3533482 w 5409177"/>
                <a:gd name="connsiteY28" fmla="*/ 5565088 h 6482325"/>
                <a:gd name="connsiteX29" fmla="*/ 3652512 w 5409177"/>
                <a:gd name="connsiteY29" fmla="*/ 5472257 h 6482325"/>
                <a:gd name="connsiteX30" fmla="*/ 3773915 w 5409177"/>
                <a:gd name="connsiteY30" fmla="*/ 5375135 h 6482325"/>
                <a:gd name="connsiteX31" fmla="*/ 3978549 w 5409177"/>
                <a:gd name="connsiteY31" fmla="*/ 5214884 h 6482325"/>
                <a:gd name="connsiteX32" fmla="*/ 4260428 w 5409177"/>
                <a:gd name="connsiteY32" fmla="*/ 4992633 h 6482325"/>
                <a:gd name="connsiteX33" fmla="*/ 4698154 w 5409177"/>
                <a:gd name="connsiteY33" fmla="*/ 4594207 h 6482325"/>
                <a:gd name="connsiteX34" fmla="*/ 4879185 w 5409177"/>
                <a:gd name="connsiteY34" fmla="*/ 4374440 h 6482325"/>
                <a:gd name="connsiteX35" fmla="*/ 5022383 w 5409177"/>
                <a:gd name="connsiteY35" fmla="*/ 4135136 h 6482325"/>
                <a:gd name="connsiteX36" fmla="*/ 5172019 w 5409177"/>
                <a:gd name="connsiteY36" fmla="*/ 3599271 h 6482325"/>
                <a:gd name="connsiteX37" fmla="*/ 5180489 w 5409177"/>
                <a:gd name="connsiteY37" fmla="*/ 3456412 h 6482325"/>
                <a:gd name="connsiteX38" fmla="*/ 5180602 w 5409177"/>
                <a:gd name="connsiteY38" fmla="*/ 3450878 h 6482325"/>
                <a:gd name="connsiteX39" fmla="*/ 5180940 w 5409177"/>
                <a:gd name="connsiteY39" fmla="*/ 3382667 h 6482325"/>
                <a:gd name="connsiteX40" fmla="*/ 5180828 w 5409177"/>
                <a:gd name="connsiteY40" fmla="*/ 3361097 h 6482325"/>
                <a:gd name="connsiteX41" fmla="*/ 5180150 w 5409177"/>
                <a:gd name="connsiteY41" fmla="*/ 3307002 h 6482325"/>
                <a:gd name="connsiteX42" fmla="*/ 5165243 w 5409177"/>
                <a:gd name="connsiteY42" fmla="*/ 3005698 h 6482325"/>
                <a:gd name="connsiteX43" fmla="*/ 5074445 w 5409177"/>
                <a:gd name="connsiteY43" fmla="*/ 2409076 h 6482325"/>
                <a:gd name="connsiteX44" fmla="*/ 4891947 w 5409177"/>
                <a:gd name="connsiteY44" fmla="*/ 1834362 h 6482325"/>
                <a:gd name="connsiteX45" fmla="*/ 4831076 w 5409177"/>
                <a:gd name="connsiteY45" fmla="*/ 1696585 h 6482325"/>
                <a:gd name="connsiteX46" fmla="*/ 4763316 w 5409177"/>
                <a:gd name="connsiteY46" fmla="*/ 1561743 h 6482325"/>
                <a:gd name="connsiteX47" fmla="*/ 4608147 w 5409177"/>
                <a:gd name="connsiteY47" fmla="*/ 1303693 h 6482325"/>
                <a:gd name="connsiteX48" fmla="*/ 4221015 w 5409177"/>
                <a:gd name="connsiteY48" fmla="*/ 848123 h 6482325"/>
                <a:gd name="connsiteX49" fmla="*/ 3990632 w 5409177"/>
                <a:gd name="connsiteY49" fmla="*/ 659413 h 6482325"/>
                <a:gd name="connsiteX50" fmla="*/ 3738680 w 5409177"/>
                <a:gd name="connsiteY50" fmla="*/ 502098 h 6482325"/>
                <a:gd name="connsiteX51" fmla="*/ 3189150 w 5409177"/>
                <a:gd name="connsiteY51" fmla="*/ 289220 h 6482325"/>
                <a:gd name="connsiteX52" fmla="*/ 2901398 w 5409177"/>
                <a:gd name="connsiteY52" fmla="*/ 232867 h 6482325"/>
                <a:gd name="connsiteX53" fmla="*/ 2611162 w 5409177"/>
                <a:gd name="connsiteY53" fmla="*/ 207570 h 6482325"/>
                <a:gd name="connsiteX54" fmla="*/ 2484451 w 5409177"/>
                <a:gd name="connsiteY54" fmla="*/ 204860 h 6482325"/>
                <a:gd name="connsiteX55" fmla="*/ 2027414 w 5409177"/>
                <a:gd name="connsiteY55" fmla="*/ 238852 h 6482325"/>
                <a:gd name="connsiteX56" fmla="*/ 1740452 w 5409177"/>
                <a:gd name="connsiteY56" fmla="*/ 294867 h 6482325"/>
                <a:gd name="connsiteX57" fmla="*/ 1458686 w 5409177"/>
                <a:gd name="connsiteY57" fmla="*/ 375049 h 6482325"/>
                <a:gd name="connsiteX58" fmla="*/ 1183695 w 5409177"/>
                <a:gd name="connsiteY58" fmla="*/ 477366 h 6482325"/>
                <a:gd name="connsiteX59" fmla="*/ 916723 w 5409177"/>
                <a:gd name="connsiteY59" fmla="*/ 601140 h 6482325"/>
                <a:gd name="connsiteX60" fmla="*/ 410333 w 5409177"/>
                <a:gd name="connsiteY60" fmla="*/ 905154 h 6482325"/>
                <a:gd name="connsiteX61" fmla="*/ 290625 w 5409177"/>
                <a:gd name="connsiteY61" fmla="*/ 992677 h 6482325"/>
                <a:gd name="connsiteX62" fmla="*/ 290399 w 5409177"/>
                <a:gd name="connsiteY62" fmla="*/ 992902 h 6482325"/>
                <a:gd name="connsiteX63" fmla="*/ 290173 w 5409177"/>
                <a:gd name="connsiteY63" fmla="*/ 993128 h 6482325"/>
                <a:gd name="connsiteX64" fmla="*/ 241047 w 5409177"/>
                <a:gd name="connsiteY64" fmla="*/ 1030735 h 6482325"/>
                <a:gd name="connsiteX65" fmla="*/ 231109 w 5409177"/>
                <a:gd name="connsiteY65" fmla="*/ 1038527 h 6482325"/>
                <a:gd name="connsiteX66" fmla="*/ 173514 w 5409177"/>
                <a:gd name="connsiteY66" fmla="*/ 1084491 h 6482325"/>
                <a:gd name="connsiteX67" fmla="*/ 55330 w 5409177"/>
                <a:gd name="connsiteY67" fmla="*/ 1184549 h 6482325"/>
                <a:gd name="connsiteX68" fmla="*/ 0 w 5409177"/>
                <a:gd name="connsiteY68" fmla="*/ 1235015 h 6482325"/>
                <a:gd name="connsiteX69" fmla="*/ 0 w 5409177"/>
                <a:gd name="connsiteY69" fmla="*/ 836733 h 6482325"/>
                <a:gd name="connsiteX70" fmla="*/ 106314 w 5409177"/>
                <a:gd name="connsiteY70" fmla="*/ 740109 h 6482325"/>
                <a:gd name="connsiteX71" fmla="*/ 2168015 w 5409177"/>
                <a:gd name="connsiteY71" fmla="*/ 0 h 648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09177" h="6482325">
                  <a:moveTo>
                    <a:pt x="2168015" y="0"/>
                  </a:moveTo>
                  <a:cubicBezTo>
                    <a:pt x="3958108" y="0"/>
                    <a:pt x="5409177" y="1451070"/>
                    <a:pt x="5409177" y="3241163"/>
                  </a:cubicBezTo>
                  <a:cubicBezTo>
                    <a:pt x="5409177" y="5031256"/>
                    <a:pt x="3958108" y="6482325"/>
                    <a:pt x="2168015" y="6482325"/>
                  </a:cubicBezTo>
                  <a:cubicBezTo>
                    <a:pt x="1384849" y="6482325"/>
                    <a:pt x="666575" y="6204582"/>
                    <a:pt x="106314" y="5742217"/>
                  </a:cubicBezTo>
                  <a:lnTo>
                    <a:pt x="0" y="5645593"/>
                  </a:lnTo>
                  <a:lnTo>
                    <a:pt x="0" y="5278200"/>
                  </a:lnTo>
                  <a:lnTo>
                    <a:pt x="61824" y="5347778"/>
                  </a:lnTo>
                  <a:cubicBezTo>
                    <a:pt x="95675" y="5384339"/>
                    <a:pt x="129753" y="5419631"/>
                    <a:pt x="163802" y="5453397"/>
                  </a:cubicBezTo>
                  <a:cubicBezTo>
                    <a:pt x="308807" y="5596483"/>
                    <a:pt x="461379" y="5719015"/>
                    <a:pt x="617000" y="5817379"/>
                  </a:cubicBezTo>
                  <a:cubicBezTo>
                    <a:pt x="705087" y="5872603"/>
                    <a:pt x="786624" y="5917211"/>
                    <a:pt x="866580" y="5953688"/>
                  </a:cubicBezTo>
                  <a:lnTo>
                    <a:pt x="866806" y="5953801"/>
                  </a:lnTo>
                  <a:lnTo>
                    <a:pt x="867032" y="5953914"/>
                  </a:lnTo>
                  <a:cubicBezTo>
                    <a:pt x="948344" y="5992198"/>
                    <a:pt x="1036996" y="6026868"/>
                    <a:pt x="1130504" y="6056909"/>
                  </a:cubicBezTo>
                  <a:cubicBezTo>
                    <a:pt x="1216558" y="6084577"/>
                    <a:pt x="1309163" y="6108631"/>
                    <a:pt x="1405607" y="6128169"/>
                  </a:cubicBezTo>
                  <a:cubicBezTo>
                    <a:pt x="1449990" y="6136977"/>
                    <a:pt x="1497083" y="6144883"/>
                    <a:pt x="1545192" y="6151659"/>
                  </a:cubicBezTo>
                  <a:cubicBezTo>
                    <a:pt x="1590365" y="6157983"/>
                    <a:pt x="1637571" y="6163291"/>
                    <a:pt x="1685341" y="6167582"/>
                  </a:cubicBezTo>
                  <a:cubicBezTo>
                    <a:pt x="1776704" y="6175939"/>
                    <a:pt x="1871567" y="6180005"/>
                    <a:pt x="1975465" y="6180231"/>
                  </a:cubicBezTo>
                  <a:lnTo>
                    <a:pt x="1990033" y="6180231"/>
                  </a:lnTo>
                  <a:cubicBezTo>
                    <a:pt x="1996470" y="6180344"/>
                    <a:pt x="2002794" y="6180344"/>
                    <a:pt x="2009232" y="6180344"/>
                  </a:cubicBezTo>
                  <a:cubicBezTo>
                    <a:pt x="2024703" y="6180344"/>
                    <a:pt x="2036222" y="6180231"/>
                    <a:pt x="2046612" y="6179779"/>
                  </a:cubicBezTo>
                  <a:lnTo>
                    <a:pt x="2046951" y="6179779"/>
                  </a:lnTo>
                  <a:lnTo>
                    <a:pt x="2047290" y="6179779"/>
                  </a:lnTo>
                  <a:lnTo>
                    <a:pt x="2082412" y="6178876"/>
                  </a:lnTo>
                  <a:lnTo>
                    <a:pt x="2117760" y="6177068"/>
                  </a:lnTo>
                  <a:cubicBezTo>
                    <a:pt x="2157963" y="6175262"/>
                    <a:pt x="2200765" y="6171535"/>
                    <a:pt x="2256215" y="6164985"/>
                  </a:cubicBezTo>
                  <a:cubicBezTo>
                    <a:pt x="2436342" y="6142963"/>
                    <a:pt x="2616469" y="6094289"/>
                    <a:pt x="2791515" y="6020319"/>
                  </a:cubicBezTo>
                  <a:cubicBezTo>
                    <a:pt x="2871810" y="5986777"/>
                    <a:pt x="2954928" y="5945557"/>
                    <a:pt x="3045726" y="5894286"/>
                  </a:cubicBezTo>
                  <a:cubicBezTo>
                    <a:pt x="3123876" y="5850468"/>
                    <a:pt x="3204509" y="5800100"/>
                    <a:pt x="3292371" y="5740246"/>
                  </a:cubicBezTo>
                  <a:cubicBezTo>
                    <a:pt x="3364647" y="5691007"/>
                    <a:pt x="3441329" y="5635332"/>
                    <a:pt x="3533482" y="5565088"/>
                  </a:cubicBezTo>
                  <a:cubicBezTo>
                    <a:pt x="3573911" y="5534370"/>
                    <a:pt x="3614680" y="5502184"/>
                    <a:pt x="3652512" y="5472257"/>
                  </a:cubicBezTo>
                  <a:lnTo>
                    <a:pt x="3773915" y="5375135"/>
                  </a:lnTo>
                  <a:cubicBezTo>
                    <a:pt x="3842239" y="5320928"/>
                    <a:pt x="3911580" y="5267059"/>
                    <a:pt x="3978549" y="5214884"/>
                  </a:cubicBezTo>
                  <a:cubicBezTo>
                    <a:pt x="4071831" y="5142268"/>
                    <a:pt x="4168388" y="5067168"/>
                    <a:pt x="4260428" y="4992633"/>
                  </a:cubicBezTo>
                  <a:cubicBezTo>
                    <a:pt x="4447557" y="4841190"/>
                    <a:pt x="4582624" y="4718207"/>
                    <a:pt x="4698154" y="4594207"/>
                  </a:cubicBezTo>
                  <a:cubicBezTo>
                    <a:pt x="4768511" y="4518203"/>
                    <a:pt x="4827801" y="4446265"/>
                    <a:pt x="4879185" y="4374440"/>
                  </a:cubicBezTo>
                  <a:cubicBezTo>
                    <a:pt x="4937120" y="4292790"/>
                    <a:pt x="4983874" y="4214641"/>
                    <a:pt x="5022383" y="4135136"/>
                  </a:cubicBezTo>
                  <a:cubicBezTo>
                    <a:pt x="5102904" y="3970932"/>
                    <a:pt x="5153273" y="3790579"/>
                    <a:pt x="5172019" y="3599271"/>
                  </a:cubicBezTo>
                  <a:cubicBezTo>
                    <a:pt x="5176424" y="3553873"/>
                    <a:pt x="5179247" y="3505651"/>
                    <a:pt x="5180489" y="3456412"/>
                  </a:cubicBezTo>
                  <a:lnTo>
                    <a:pt x="5180602" y="3450878"/>
                  </a:lnTo>
                  <a:cubicBezTo>
                    <a:pt x="5180940" y="3428743"/>
                    <a:pt x="5181280" y="3406044"/>
                    <a:pt x="5180940" y="3382667"/>
                  </a:cubicBezTo>
                  <a:cubicBezTo>
                    <a:pt x="5180940" y="3375440"/>
                    <a:pt x="5180828" y="3368325"/>
                    <a:pt x="5180828" y="3361097"/>
                  </a:cubicBezTo>
                  <a:cubicBezTo>
                    <a:pt x="5180828" y="3343366"/>
                    <a:pt x="5180715" y="3325184"/>
                    <a:pt x="5180150" y="3307002"/>
                  </a:cubicBezTo>
                  <a:cubicBezTo>
                    <a:pt x="5178230" y="3204008"/>
                    <a:pt x="5173148" y="3102595"/>
                    <a:pt x="5165243" y="3005698"/>
                  </a:cubicBezTo>
                  <a:cubicBezTo>
                    <a:pt x="5147513" y="2795418"/>
                    <a:pt x="5117021" y="2594737"/>
                    <a:pt x="5074445" y="2409076"/>
                  </a:cubicBezTo>
                  <a:cubicBezTo>
                    <a:pt x="5027804" y="2206136"/>
                    <a:pt x="4966369" y="2012796"/>
                    <a:pt x="4891947" y="1834362"/>
                  </a:cubicBezTo>
                  <a:cubicBezTo>
                    <a:pt x="4872635" y="1787834"/>
                    <a:pt x="4852081" y="1741419"/>
                    <a:pt x="4831076" y="1696585"/>
                  </a:cubicBezTo>
                  <a:cubicBezTo>
                    <a:pt x="4810522" y="1653219"/>
                    <a:pt x="4787709" y="1607933"/>
                    <a:pt x="4763316" y="1561743"/>
                  </a:cubicBezTo>
                  <a:cubicBezTo>
                    <a:pt x="4717466" y="1475124"/>
                    <a:pt x="4665517" y="1388392"/>
                    <a:pt x="4608147" y="1303693"/>
                  </a:cubicBezTo>
                  <a:cubicBezTo>
                    <a:pt x="4496457" y="1136666"/>
                    <a:pt x="4366133" y="983303"/>
                    <a:pt x="4221015" y="848123"/>
                  </a:cubicBezTo>
                  <a:cubicBezTo>
                    <a:pt x="4147721" y="780364"/>
                    <a:pt x="4070137" y="716783"/>
                    <a:pt x="3990632" y="659413"/>
                  </a:cubicBezTo>
                  <a:cubicBezTo>
                    <a:pt x="3906159" y="599220"/>
                    <a:pt x="3821459" y="546367"/>
                    <a:pt x="3738680" y="502098"/>
                  </a:cubicBezTo>
                  <a:cubicBezTo>
                    <a:pt x="3569281" y="410397"/>
                    <a:pt x="3384411" y="338797"/>
                    <a:pt x="3189150" y="289220"/>
                  </a:cubicBezTo>
                  <a:cubicBezTo>
                    <a:pt x="3095868" y="265504"/>
                    <a:pt x="2999085" y="246532"/>
                    <a:pt x="2901398" y="232867"/>
                  </a:cubicBezTo>
                  <a:cubicBezTo>
                    <a:pt x="2806422" y="219654"/>
                    <a:pt x="2708848" y="211184"/>
                    <a:pt x="2611162" y="207570"/>
                  </a:cubicBezTo>
                  <a:cubicBezTo>
                    <a:pt x="2569151" y="205763"/>
                    <a:pt x="2526575" y="204860"/>
                    <a:pt x="2484451" y="204860"/>
                  </a:cubicBezTo>
                  <a:cubicBezTo>
                    <a:pt x="2333912" y="204860"/>
                    <a:pt x="2179985" y="216266"/>
                    <a:pt x="2027414" y="238852"/>
                  </a:cubicBezTo>
                  <a:cubicBezTo>
                    <a:pt x="1928146" y="254098"/>
                    <a:pt x="1831589" y="272958"/>
                    <a:pt x="1740452" y="294867"/>
                  </a:cubicBezTo>
                  <a:cubicBezTo>
                    <a:pt x="1642427" y="318808"/>
                    <a:pt x="1547563" y="345799"/>
                    <a:pt x="1458686" y="375049"/>
                  </a:cubicBezTo>
                  <a:cubicBezTo>
                    <a:pt x="1365742" y="405541"/>
                    <a:pt x="1273251" y="439985"/>
                    <a:pt x="1183695" y="477366"/>
                  </a:cubicBezTo>
                  <a:cubicBezTo>
                    <a:pt x="1093801" y="515085"/>
                    <a:pt x="1004019" y="556757"/>
                    <a:pt x="916723" y="601140"/>
                  </a:cubicBezTo>
                  <a:cubicBezTo>
                    <a:pt x="741226" y="690469"/>
                    <a:pt x="570810" y="792673"/>
                    <a:pt x="410333" y="905154"/>
                  </a:cubicBezTo>
                  <a:cubicBezTo>
                    <a:pt x="377244" y="928531"/>
                    <a:pt x="333765" y="959587"/>
                    <a:pt x="290625" y="992677"/>
                  </a:cubicBezTo>
                  <a:lnTo>
                    <a:pt x="290399" y="992902"/>
                  </a:lnTo>
                  <a:lnTo>
                    <a:pt x="290173" y="993128"/>
                  </a:lnTo>
                  <a:cubicBezTo>
                    <a:pt x="273685" y="1005325"/>
                    <a:pt x="257084" y="1018199"/>
                    <a:pt x="241047" y="1030735"/>
                  </a:cubicBezTo>
                  <a:lnTo>
                    <a:pt x="231109" y="1038527"/>
                  </a:lnTo>
                  <a:cubicBezTo>
                    <a:pt x="210217" y="1054451"/>
                    <a:pt x="190341" y="1070713"/>
                    <a:pt x="173514" y="1084491"/>
                  </a:cubicBezTo>
                  <a:cubicBezTo>
                    <a:pt x="131729" y="1118710"/>
                    <a:pt x="92513" y="1151912"/>
                    <a:pt x="55330" y="1184549"/>
                  </a:cubicBezTo>
                  <a:lnTo>
                    <a:pt x="0" y="1235015"/>
                  </a:lnTo>
                  <a:lnTo>
                    <a:pt x="0" y="836733"/>
                  </a:lnTo>
                  <a:lnTo>
                    <a:pt x="106314" y="740109"/>
                  </a:lnTo>
                  <a:cubicBezTo>
                    <a:pt x="666575" y="277744"/>
                    <a:pt x="1384849" y="0"/>
                    <a:pt x="216801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itle 1">
            <a:extLst>
              <a:ext uri="{FF2B5EF4-FFF2-40B4-BE49-F238E27FC236}">
                <a16:creationId xmlns:a16="http://schemas.microsoft.com/office/drawing/2014/main" id="{86E60219-AE1B-47B6-9A1D-F2865D04BE52}"/>
              </a:ext>
            </a:extLst>
          </p:cNvPr>
          <p:cNvSpPr txBox="1">
            <a:spLocks/>
          </p:cNvSpPr>
          <p:nvPr/>
        </p:nvSpPr>
        <p:spPr>
          <a:xfrm>
            <a:off x="804672" y="2053641"/>
            <a:ext cx="3669161" cy="27600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2"/>
                </a:solidFill>
                <a:latin typeface="+mj-lt"/>
                <a:ea typeface="+mj-ea"/>
                <a:cs typeface="+mj-cs"/>
              </a:rPr>
              <a:t>All Launch Site Names</a:t>
            </a:r>
          </a:p>
        </p:txBody>
      </p:sp>
      <p:sp>
        <p:nvSpPr>
          <p:cNvPr id="23" name="Rectangle 22">
            <a:extLst>
              <a:ext uri="{FF2B5EF4-FFF2-40B4-BE49-F238E27FC236}">
                <a16:creationId xmlns:a16="http://schemas.microsoft.com/office/drawing/2014/main" id="{AFEDA996-5744-4A88-B0DD-EC49C6D87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5581" y="804672"/>
            <a:ext cx="4977975" cy="1979514"/>
          </a:xfrm>
          <a:prstGeom prst="rect">
            <a:avLst/>
          </a:prstGeom>
          <a:solidFill>
            <a:srgbClr val="FFFFF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C6509587-06EE-E446-928D-365D9691984E}"/>
              </a:ext>
            </a:extLst>
          </p:cNvPr>
          <p:cNvPicPr>
            <a:picLocks noChangeAspect="1"/>
          </p:cNvPicPr>
          <p:nvPr/>
        </p:nvPicPr>
        <p:blipFill>
          <a:blip r:embed="rId2">
            <a:alphaModFix/>
          </a:blip>
          <a:stretch>
            <a:fillRect/>
          </a:stretch>
        </p:blipFill>
        <p:spPr>
          <a:xfrm>
            <a:off x="6710571" y="969264"/>
            <a:ext cx="1305879" cy="1658819"/>
          </a:xfrm>
          <a:prstGeom prst="rect">
            <a:avLst/>
          </a:prstGeom>
          <a:effectLst>
            <a:softEdge rad="0"/>
          </a:effectLst>
        </p:spPr>
      </p:pic>
      <p:pic>
        <p:nvPicPr>
          <p:cNvPr id="6" name="Picture 5" descr="A white rectangle with black text&#10;&#10;Description automatically generated">
            <a:extLst>
              <a:ext uri="{FF2B5EF4-FFF2-40B4-BE49-F238E27FC236}">
                <a16:creationId xmlns:a16="http://schemas.microsoft.com/office/drawing/2014/main" id="{6F76BAA4-2387-65F0-92A5-E2F427E807DF}"/>
              </a:ext>
            </a:extLst>
          </p:cNvPr>
          <p:cNvPicPr>
            <a:picLocks noChangeAspect="1"/>
          </p:cNvPicPr>
          <p:nvPr/>
        </p:nvPicPr>
        <p:blipFill>
          <a:blip r:embed="rId3">
            <a:alphaModFix/>
          </a:blip>
          <a:stretch>
            <a:fillRect/>
          </a:stretch>
        </p:blipFill>
        <p:spPr>
          <a:xfrm>
            <a:off x="8656431" y="1658294"/>
            <a:ext cx="2246067" cy="280758"/>
          </a:xfrm>
          <a:prstGeom prst="rect">
            <a:avLst/>
          </a:prstGeom>
          <a:effectLst>
            <a:softEdge rad="0"/>
          </a:effec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0574" y="3058407"/>
            <a:ext cx="4977578" cy="2957597"/>
          </a:xfrm>
          <a:prstGeom prst="rect">
            <a:avLst/>
          </a:prstGeom>
        </p:spPr>
        <p:txBody>
          <a:bodyPr vert="horz" lIns="91440" tIns="45720" rIns="91440" bIns="45720" rtlCol="0" anchor="ctr">
            <a:normAutofit/>
          </a:bodyPr>
          <a:lstStyle/>
          <a:p>
            <a:pPr>
              <a:spcBef>
                <a:spcPts val="1400"/>
              </a:spcBef>
            </a:pPr>
            <a:r>
              <a:rPr lang="en-US" sz="1800" dirty="0">
                <a:solidFill>
                  <a:schemeClr val="tx2"/>
                </a:solidFill>
              </a:rPr>
              <a:t>SQL</a:t>
            </a:r>
          </a:p>
          <a:p>
            <a:pPr>
              <a:spcBef>
                <a:spcPts val="1400"/>
              </a:spcBef>
            </a:pPr>
            <a:endParaRPr lang="en-US" sz="1800" dirty="0">
              <a:solidFill>
                <a:schemeClr val="tx2"/>
              </a:solidFill>
            </a:endParaRPr>
          </a:p>
          <a:p>
            <a:pPr>
              <a:spcBef>
                <a:spcPts val="1400"/>
              </a:spcBef>
            </a:pPr>
            <a:endParaRPr lang="en-US" sz="1800" dirty="0">
              <a:solidFill>
                <a:schemeClr val="tx2"/>
              </a:solidFill>
            </a:endParaRPr>
          </a:p>
          <a:p>
            <a:pPr>
              <a:spcBef>
                <a:spcPts val="1400"/>
              </a:spcBef>
            </a:pPr>
            <a:endParaRPr lang="en-US" sz="1800" dirty="0">
              <a:solidFill>
                <a:schemeClr val="tx2"/>
              </a:solidFill>
            </a:endParaRPr>
          </a:p>
          <a:p>
            <a:pPr marL="0" indent="0">
              <a:spcBef>
                <a:spcPts val="1400"/>
              </a:spcBef>
              <a:buNone/>
            </a:pPr>
            <a:r>
              <a:rPr lang="en-US" sz="1800" dirty="0">
                <a:solidFill>
                  <a:schemeClr val="tx2"/>
                </a:solidFill>
              </a:rPr>
              <a:t>Description</a:t>
            </a:r>
          </a:p>
          <a:p>
            <a:pPr marL="457200" lvl="1">
              <a:spcBef>
                <a:spcPts val="1400"/>
              </a:spcBef>
            </a:pPr>
            <a:r>
              <a:rPr lang="en-US" sz="1400" dirty="0">
                <a:solidFill>
                  <a:schemeClr val="tx2"/>
                </a:solidFill>
              </a:rPr>
              <a:t> using the word DISTICT in the query we pull unique values for </a:t>
            </a:r>
            <a:r>
              <a:rPr lang="en-US" sz="1400" dirty="0" err="1">
                <a:solidFill>
                  <a:schemeClr val="tx2"/>
                </a:solidFill>
              </a:rPr>
              <a:t>Launch_Site</a:t>
            </a:r>
            <a:r>
              <a:rPr lang="en-US" sz="1400" dirty="0">
                <a:solidFill>
                  <a:schemeClr val="tx2"/>
                </a:solidFill>
              </a:rPr>
              <a:t> Column from table SpaceX</a:t>
            </a:r>
          </a:p>
          <a:p>
            <a:pPr marL="0">
              <a:spcBef>
                <a:spcPts val="1400"/>
              </a:spcBef>
            </a:pPr>
            <a:endParaRPr lang="en-US" sz="1800" dirty="0">
              <a:solidFill>
                <a:schemeClr val="tx2"/>
              </a:solidFill>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B9EE9-2692-867D-C31F-0E1874F24BEB}"/>
              </a:ext>
            </a:extLst>
          </p:cNvPr>
          <p:cNvSpPr>
            <a:spLocks noGrp="1"/>
          </p:cNvSpPr>
          <p:nvPr>
            <p:ph type="title"/>
          </p:nvPr>
        </p:nvSpPr>
        <p:spPr>
          <a:xfrm>
            <a:off x="120552" y="365125"/>
            <a:ext cx="11233248" cy="759619"/>
          </a:xfrm>
        </p:spPr>
        <p:txBody>
          <a:bodyPr/>
          <a:lstStyle/>
          <a:p>
            <a:r>
              <a:rPr lang="en-US" dirty="0">
                <a:solidFill>
                  <a:schemeClr val="accent1"/>
                </a:solidFill>
              </a:rPr>
              <a:t>Launch Site Names begin with ‘CCA</a:t>
            </a:r>
            <a:r>
              <a:rPr lang="en-US" dirty="0"/>
              <a:t>’</a:t>
            </a:r>
          </a:p>
        </p:txBody>
      </p:sp>
      <p:sp>
        <p:nvSpPr>
          <p:cNvPr id="3" name="Content Placeholder 2">
            <a:extLst>
              <a:ext uri="{FF2B5EF4-FFF2-40B4-BE49-F238E27FC236}">
                <a16:creationId xmlns:a16="http://schemas.microsoft.com/office/drawing/2014/main" id="{B7809C6F-AB7F-6BD9-3F1B-A3FC6343DE32}"/>
              </a:ext>
            </a:extLst>
          </p:cNvPr>
          <p:cNvSpPr>
            <a:spLocks noGrp="1"/>
          </p:cNvSpPr>
          <p:nvPr>
            <p:ph idx="1"/>
          </p:nvPr>
        </p:nvSpPr>
        <p:spPr>
          <a:xfrm>
            <a:off x="479376" y="1196752"/>
            <a:ext cx="11233248" cy="4980211"/>
          </a:xfrm>
        </p:spPr>
        <p:txBody>
          <a:bodyPr/>
          <a:lstStyle/>
          <a:p>
            <a:r>
              <a:rPr lang="en-US" dirty="0"/>
              <a:t>SQL </a:t>
            </a:r>
          </a:p>
          <a:p>
            <a:pPr marL="0" indent="0">
              <a:buNone/>
            </a:pPr>
            <a:endParaRPr lang="en-US" dirty="0"/>
          </a:p>
          <a:p>
            <a:pPr marL="0" indent="0">
              <a:buNone/>
            </a:pPr>
            <a:r>
              <a:rPr lang="en-US" dirty="0"/>
              <a:t>Description </a:t>
            </a:r>
          </a:p>
          <a:p>
            <a:pPr marL="0" indent="0">
              <a:buNone/>
            </a:pPr>
            <a:r>
              <a:rPr lang="en-US" sz="1800" dirty="0"/>
              <a:t>Using key word ‘LIMIT 5’ in the query we fetch 5 records from table SpaceX and  with condition LIKE keyword with wild card –’CCA%’. The percentage in the end suggests that the </a:t>
            </a:r>
            <a:r>
              <a:rPr lang="en-US" sz="1800" dirty="0" err="1"/>
              <a:t>Launch_Site</a:t>
            </a:r>
            <a:r>
              <a:rPr lang="en-US" sz="1800" dirty="0"/>
              <a:t> name must start with CCA</a:t>
            </a:r>
          </a:p>
        </p:txBody>
      </p:sp>
      <p:pic>
        <p:nvPicPr>
          <p:cNvPr id="5" name="Picture 4" descr="A white rectangular sign with black and white text&#10;&#10;Description automatically generated">
            <a:extLst>
              <a:ext uri="{FF2B5EF4-FFF2-40B4-BE49-F238E27FC236}">
                <a16:creationId xmlns:a16="http://schemas.microsoft.com/office/drawing/2014/main" id="{16031FE5-25C5-5BCB-581D-5E55AFAF0BD7}"/>
              </a:ext>
            </a:extLst>
          </p:cNvPr>
          <p:cNvPicPr>
            <a:picLocks noChangeAspect="1"/>
          </p:cNvPicPr>
          <p:nvPr/>
        </p:nvPicPr>
        <p:blipFill>
          <a:blip r:embed="rId2"/>
          <a:stretch>
            <a:fillRect/>
          </a:stretch>
        </p:blipFill>
        <p:spPr>
          <a:xfrm>
            <a:off x="1847528" y="1628800"/>
            <a:ext cx="4884843" cy="51058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0304809-0ADD-3DBB-879B-CFC48F522E93}"/>
              </a:ext>
            </a:extLst>
          </p:cNvPr>
          <p:cNvPicPr>
            <a:picLocks noChangeAspect="1"/>
          </p:cNvPicPr>
          <p:nvPr/>
        </p:nvPicPr>
        <p:blipFill>
          <a:blip r:embed="rId3"/>
          <a:stretch>
            <a:fillRect/>
          </a:stretch>
        </p:blipFill>
        <p:spPr>
          <a:xfrm>
            <a:off x="1199456" y="3284984"/>
            <a:ext cx="8512278" cy="3071126"/>
          </a:xfrm>
          <a:prstGeom prst="rect">
            <a:avLst/>
          </a:prstGeom>
        </p:spPr>
      </p:pic>
    </p:spTree>
    <p:extLst>
      <p:ext uri="{BB962C8B-B14F-4D97-AF65-F5344CB8AC3E}">
        <p14:creationId xmlns:p14="http://schemas.microsoft.com/office/powerpoint/2010/main" val="3098805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68760"/>
            <a:ext cx="10687962" cy="515845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Description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Using the function SUM calculate the total in the total in the column PAYLOAD_MASS_KG and WHERE clause filters the data to fetch Customer’s by name NASA(CRS)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A6F2435-8499-817B-F81F-C260A0F87FC3}"/>
              </a:ext>
            </a:extLst>
          </p:cNvPr>
          <p:cNvPicPr>
            <a:picLocks noChangeAspect="1"/>
          </p:cNvPicPr>
          <p:nvPr/>
        </p:nvPicPr>
        <p:blipFill>
          <a:blip r:embed="rId3"/>
          <a:stretch>
            <a:fillRect/>
          </a:stretch>
        </p:blipFill>
        <p:spPr>
          <a:xfrm>
            <a:off x="1475026" y="1916832"/>
            <a:ext cx="8611346" cy="510584"/>
          </a:xfrm>
          <a:prstGeom prst="rect">
            <a:avLst/>
          </a:prstGeom>
        </p:spPr>
      </p:pic>
      <p:pic>
        <p:nvPicPr>
          <p:cNvPr id="8" name="Picture 7" descr="A close up of a text&#10;&#10;Description automatically generated">
            <a:extLst>
              <a:ext uri="{FF2B5EF4-FFF2-40B4-BE49-F238E27FC236}">
                <a16:creationId xmlns:a16="http://schemas.microsoft.com/office/drawing/2014/main" id="{514C849B-42A9-96C6-23F8-3E85528D9254}"/>
              </a:ext>
            </a:extLst>
          </p:cNvPr>
          <p:cNvPicPr>
            <a:picLocks noChangeAspect="1"/>
          </p:cNvPicPr>
          <p:nvPr/>
        </p:nvPicPr>
        <p:blipFill>
          <a:blip r:embed="rId4"/>
          <a:stretch>
            <a:fillRect/>
          </a:stretch>
        </p:blipFill>
        <p:spPr>
          <a:xfrm>
            <a:off x="3431704" y="4581129"/>
            <a:ext cx="3312368" cy="14444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0768"/>
            <a:ext cx="10515601" cy="4836195"/>
          </a:xfrm>
          <a:prstGeom prst="rect">
            <a:avLst/>
          </a:prstGeom>
        </p:spPr>
        <p:txBody>
          <a:bodyPr>
            <a:normAutofit/>
          </a:body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Description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using the function AVG works out the average in the column PAYLOAD_MASSS_KG_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WHERE  clause filters the dataset to only perform calculation on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descr="A screenshot of a computer&#10;&#10;Description automatically generated">
            <a:extLst>
              <a:ext uri="{FF2B5EF4-FFF2-40B4-BE49-F238E27FC236}">
                <a16:creationId xmlns:a16="http://schemas.microsoft.com/office/drawing/2014/main" id="{B7DFFFE7-F1C8-00D2-2913-8EA51145B452}"/>
              </a:ext>
            </a:extLst>
          </p:cNvPr>
          <p:cNvPicPr>
            <a:picLocks noChangeAspect="1"/>
          </p:cNvPicPr>
          <p:nvPr/>
        </p:nvPicPr>
        <p:blipFill>
          <a:blip r:embed="rId3"/>
          <a:stretch>
            <a:fillRect/>
          </a:stretch>
        </p:blipFill>
        <p:spPr>
          <a:xfrm>
            <a:off x="1487488" y="3284984"/>
            <a:ext cx="8496944" cy="194421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0768"/>
            <a:ext cx="10687962" cy="4836195"/>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rPr>
              <a:t>Description </a:t>
            </a:r>
          </a:p>
          <a:p>
            <a:pPr marL="0" indent="0">
              <a:lnSpc>
                <a:spcPct val="100000"/>
              </a:lnSpc>
              <a:spcBef>
                <a:spcPts val="1400"/>
              </a:spcBef>
              <a:buNone/>
            </a:pPr>
            <a:r>
              <a:rPr lang="en-US" sz="2000" dirty="0">
                <a:solidFill>
                  <a:schemeClr val="accent3">
                    <a:lumMod val="25000"/>
                  </a:schemeClr>
                </a:solidFill>
              </a:rPr>
              <a:t>Using the function MIN works out the minimum date in the column Date and WHERE clause filters the data to only perform calculations on Landing _outcome with values “Success(ground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shot of a computer&#10;&#10;Description automatically generated">
            <a:extLst>
              <a:ext uri="{FF2B5EF4-FFF2-40B4-BE49-F238E27FC236}">
                <a16:creationId xmlns:a16="http://schemas.microsoft.com/office/drawing/2014/main" id="{083525ED-F1D0-5003-05CC-5CF47938D6B6}"/>
              </a:ext>
            </a:extLst>
          </p:cNvPr>
          <p:cNvPicPr>
            <a:picLocks noChangeAspect="1"/>
          </p:cNvPicPr>
          <p:nvPr/>
        </p:nvPicPr>
        <p:blipFill>
          <a:blip r:embed="rId4"/>
          <a:stretch>
            <a:fillRect/>
          </a:stretch>
        </p:blipFill>
        <p:spPr>
          <a:xfrm>
            <a:off x="2161004" y="2916782"/>
            <a:ext cx="7607404" cy="231241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68760"/>
            <a:ext cx="10687962" cy="5589240"/>
          </a:xfrm>
          <a:prstGeom prst="rect">
            <a:avLst/>
          </a:prstGeom>
        </p:spPr>
        <p:txBody>
          <a:bodyPr lIns="91440" tIns="45720" rIns="91440" bIns="45720" anchor="t">
            <a:normAutofit/>
          </a:bodyPr>
          <a:lstStyle/>
          <a:p>
            <a:pPr marL="0" indent="0">
              <a:lnSpc>
                <a:spcPct val="100000"/>
              </a:lnSpc>
              <a:spcBef>
                <a:spcPts val="1400"/>
              </a:spcBef>
              <a:buNone/>
            </a:pPr>
            <a:r>
              <a:rPr lang="en-US" dirty="0">
                <a:solidFill>
                  <a:schemeClr val="accent3">
                    <a:lumMod val="25000"/>
                  </a:schemeClr>
                </a:solidFill>
                <a:latin typeface="Abadi"/>
              </a:rPr>
              <a:t>Description </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Selecting only </a:t>
            </a:r>
            <a:r>
              <a:rPr lang="en-US" sz="2200" dirty="0" err="1">
                <a:solidFill>
                  <a:schemeClr val="accent3">
                    <a:lumMod val="25000"/>
                  </a:schemeClr>
                </a:solidFill>
                <a:latin typeface="Abadi" panose="020B0604020104020204" pitchFamily="34" charset="0"/>
              </a:rPr>
              <a:t>Booster_Version</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WHERE clause filters the dataset to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=Success(drone ship)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AND clause specifies additional filter conditions</a:t>
            </a:r>
          </a:p>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_ &gt; 4000 AND </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_&lt;6000</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Description automatically generated">
            <a:extLst>
              <a:ext uri="{FF2B5EF4-FFF2-40B4-BE49-F238E27FC236}">
                <a16:creationId xmlns:a16="http://schemas.microsoft.com/office/drawing/2014/main" id="{6FFB1856-8DF9-7932-9C8D-9061A4590882}"/>
              </a:ext>
            </a:extLst>
          </p:cNvPr>
          <p:cNvPicPr>
            <a:picLocks noChangeAspect="1"/>
          </p:cNvPicPr>
          <p:nvPr/>
        </p:nvPicPr>
        <p:blipFill>
          <a:blip r:embed="rId3"/>
          <a:stretch>
            <a:fillRect/>
          </a:stretch>
        </p:blipFill>
        <p:spPr>
          <a:xfrm>
            <a:off x="2135560" y="3933056"/>
            <a:ext cx="7483488" cy="272057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95943" y="1426030"/>
            <a:ext cx="11089668" cy="54319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cs typeface="Times New Roman" panose="02020603050405020304" pitchFamily="18" charset="0"/>
              </a:rPr>
              <a:t>Data collection and wrangling </a:t>
            </a:r>
          </a:p>
          <a:p>
            <a:pPr lvl="1">
              <a:lnSpc>
                <a:spcPct val="100000"/>
              </a:lnSpc>
              <a:spcBef>
                <a:spcPts val="1400"/>
              </a:spcBef>
            </a:pPr>
            <a:r>
              <a:rPr lang="en-US" sz="1800" dirty="0">
                <a:solidFill>
                  <a:schemeClr val="accent3">
                    <a:lumMod val="25000"/>
                  </a:schemeClr>
                </a:solidFill>
                <a:latin typeface="Abadi" panose="020B0604020104020204" pitchFamily="34" charset="0"/>
                <a:cs typeface="Times New Roman" panose="02020603050405020304" pitchFamily="18" charset="0"/>
              </a:rPr>
              <a:t>EDA and interactive visual analytics </a:t>
            </a:r>
          </a:p>
          <a:p>
            <a:pPr lvl="1">
              <a:lnSpc>
                <a:spcPct val="100000"/>
              </a:lnSpc>
              <a:spcBef>
                <a:spcPts val="1400"/>
              </a:spcBef>
            </a:pPr>
            <a:r>
              <a:rPr lang="en-US" sz="1800" dirty="0">
                <a:solidFill>
                  <a:schemeClr val="accent3">
                    <a:lumMod val="25000"/>
                  </a:schemeClr>
                </a:solidFill>
                <a:latin typeface="Abadi" panose="020B0604020104020204" pitchFamily="34" charset="0"/>
                <a:cs typeface="Times New Roman" panose="02020603050405020304" pitchFamily="18" charset="0"/>
              </a:rPr>
              <a:t>EDA with SQL results </a:t>
            </a:r>
          </a:p>
          <a:p>
            <a:pPr lvl="1">
              <a:lnSpc>
                <a:spcPct val="100000"/>
              </a:lnSpc>
              <a:spcBef>
                <a:spcPts val="1400"/>
              </a:spcBef>
            </a:pPr>
            <a:r>
              <a:rPr lang="en-US" sz="1800" dirty="0">
                <a:solidFill>
                  <a:schemeClr val="accent3">
                    <a:lumMod val="25000"/>
                  </a:schemeClr>
                </a:solidFill>
                <a:latin typeface="Abadi" panose="020B0604020104020204" pitchFamily="34" charset="0"/>
                <a:cs typeface="Times New Roman" panose="02020603050405020304" pitchFamily="18" charset="0"/>
              </a:rPr>
              <a:t>Interactive map with folium </a:t>
            </a:r>
          </a:p>
          <a:p>
            <a:pPr lvl="1">
              <a:lnSpc>
                <a:spcPct val="100000"/>
              </a:lnSpc>
              <a:spcBef>
                <a:spcPts val="1400"/>
              </a:spcBef>
            </a:pPr>
            <a:r>
              <a:rPr lang="en-US" sz="1800" dirty="0" err="1">
                <a:solidFill>
                  <a:schemeClr val="accent3">
                    <a:lumMod val="25000"/>
                  </a:schemeClr>
                </a:solidFill>
                <a:latin typeface="Abadi" panose="020B0604020104020204" pitchFamily="34" charset="0"/>
                <a:cs typeface="Times New Roman" panose="02020603050405020304" pitchFamily="18" charset="0"/>
              </a:rPr>
              <a:t>Plotly</a:t>
            </a:r>
            <a:r>
              <a:rPr lang="en-US" sz="1800" dirty="0">
                <a:solidFill>
                  <a:schemeClr val="accent3">
                    <a:lumMod val="25000"/>
                  </a:schemeClr>
                </a:solidFill>
                <a:latin typeface="Abadi" panose="020B0604020104020204" pitchFamily="34" charset="0"/>
                <a:cs typeface="Times New Roman" panose="02020603050405020304" pitchFamily="18" charset="0"/>
              </a:rPr>
              <a:t> Dash dashboard</a:t>
            </a:r>
          </a:p>
          <a:p>
            <a:pPr lvl="1">
              <a:lnSpc>
                <a:spcPct val="100000"/>
              </a:lnSpc>
              <a:spcBef>
                <a:spcPts val="1400"/>
              </a:spcBef>
            </a:pPr>
            <a:r>
              <a:rPr lang="en-US" sz="1800" dirty="0">
                <a:solidFill>
                  <a:schemeClr val="accent3">
                    <a:lumMod val="25000"/>
                  </a:schemeClr>
                </a:solidFill>
                <a:latin typeface="Abadi" panose="020B0604020104020204" pitchFamily="34" charset="0"/>
                <a:cs typeface="Times New Roman" panose="02020603050405020304" pitchFamily="18" charset="0"/>
              </a:rPr>
              <a:t>Predictive analysis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Which factors  are most effecting the successfully land payload</a:t>
            </a:r>
          </a:p>
          <a:p>
            <a:pPr lvl="1">
              <a:lnSpc>
                <a:spcPct val="100000"/>
              </a:lnSpc>
              <a:spcBef>
                <a:spcPts val="1400"/>
              </a:spcBef>
            </a:pPr>
            <a:r>
              <a:rPr lang="en-US" sz="1800" dirty="0">
                <a:solidFill>
                  <a:schemeClr val="accent3">
                    <a:lumMod val="25000"/>
                  </a:schemeClr>
                </a:solidFill>
                <a:latin typeface="Abadi" panose="020B0604020104020204" pitchFamily="34" charset="0"/>
              </a:rPr>
              <a:t>Best model for predicting the target variable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68760"/>
            <a:ext cx="11014622" cy="4908203"/>
          </a:xfrm>
          <a:prstGeom prst="rect">
            <a:avLst/>
          </a:prstGeom>
        </p:spPr>
        <p:txBody>
          <a:bodyPr>
            <a:normAutofit/>
          </a:bodyPr>
          <a:lstStyle/>
          <a:p>
            <a:pPr marL="0" indent="0">
              <a:lnSpc>
                <a:spcPct val="100000"/>
              </a:lnSpc>
              <a:spcBef>
                <a:spcPts val="1400"/>
              </a:spcBef>
              <a:buNone/>
            </a:pPr>
            <a:r>
              <a:rPr lang="en-US" dirty="0">
                <a:solidFill>
                  <a:schemeClr val="accent3">
                    <a:lumMod val="25000"/>
                  </a:schemeClr>
                </a:solidFill>
                <a:latin typeface="Abadi" panose="020B0604020104020204" pitchFamily="34" charset="0"/>
              </a:rPr>
              <a:t>Description</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Selecting multiple count is a complex query. I have used case clause within sub query for getting both success and failure counts in same query </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Case when MISSION_OUTCOME LIKE ‘%Success%’ then 1 else 0 end returns a Boolean value which we sum to get the result needed</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 shot of a computer&#10;&#10;Description automatically generated">
            <a:extLst>
              <a:ext uri="{FF2B5EF4-FFF2-40B4-BE49-F238E27FC236}">
                <a16:creationId xmlns:a16="http://schemas.microsoft.com/office/drawing/2014/main" id="{BD89ED24-2808-CCAA-D529-1035A18EA10C}"/>
              </a:ext>
            </a:extLst>
          </p:cNvPr>
          <p:cNvPicPr>
            <a:picLocks noChangeAspect="1"/>
          </p:cNvPicPr>
          <p:nvPr/>
        </p:nvPicPr>
        <p:blipFill>
          <a:blip r:embed="rId3"/>
          <a:stretch>
            <a:fillRect/>
          </a:stretch>
        </p:blipFill>
        <p:spPr>
          <a:xfrm>
            <a:off x="2406195" y="3908710"/>
            <a:ext cx="7414903" cy="135647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196752"/>
            <a:ext cx="12144672" cy="5544616"/>
          </a:xfrm>
          <a:prstGeom prst="rect">
            <a:avLst/>
          </a:prstGeom>
        </p:spPr>
        <p:txBody>
          <a:bodyPr>
            <a:normAutofit/>
          </a:body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Description</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Using the function MAX works out the maximum payload in the column PAYLOAD_MASS_KG_ in sub query.</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WHERE clause filters Booster Version which had that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50B660F-0F0C-13D3-ACA2-81C6F4038421}"/>
              </a:ext>
            </a:extLst>
          </p:cNvPr>
          <p:cNvPicPr>
            <a:picLocks noChangeAspect="1"/>
          </p:cNvPicPr>
          <p:nvPr/>
        </p:nvPicPr>
        <p:blipFill>
          <a:blip r:embed="rId3"/>
          <a:stretch>
            <a:fillRect/>
          </a:stretch>
        </p:blipFill>
        <p:spPr>
          <a:xfrm>
            <a:off x="55035" y="2924944"/>
            <a:ext cx="8428450" cy="65537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0ECDEE1C-479C-FA73-EF69-201889D5996D}"/>
              </a:ext>
            </a:extLst>
          </p:cNvPr>
          <p:cNvPicPr>
            <a:picLocks noChangeAspect="1"/>
          </p:cNvPicPr>
          <p:nvPr/>
        </p:nvPicPr>
        <p:blipFill>
          <a:blip r:embed="rId4"/>
          <a:stretch>
            <a:fillRect/>
          </a:stretch>
        </p:blipFill>
        <p:spPr>
          <a:xfrm>
            <a:off x="8112224" y="2371413"/>
            <a:ext cx="3741744" cy="378746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268760"/>
            <a:ext cx="12072664" cy="558924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Description </a:t>
            </a:r>
          </a:p>
          <a:p>
            <a:pPr marL="0" indent="0">
              <a:lnSpc>
                <a:spcPct val="100000"/>
              </a:lnSpc>
              <a:spcBef>
                <a:spcPts val="1400"/>
              </a:spcBef>
              <a:buNone/>
            </a:pPr>
            <a:r>
              <a:rPr lang="en-US" sz="2200" dirty="0">
                <a:solidFill>
                  <a:schemeClr val="accent3">
                    <a:lumMod val="25000"/>
                  </a:schemeClr>
                </a:solidFill>
                <a:latin typeface="Abadi"/>
              </a:rPr>
              <a:t>We need to list the records which will display the month names, failure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booster versions,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for the months in year 2015.</a:t>
            </a:r>
          </a:p>
          <a:p>
            <a:pPr marL="0" indent="0">
              <a:lnSpc>
                <a:spcPct val="100000"/>
              </a:lnSpc>
              <a:spcBef>
                <a:spcPts val="1400"/>
              </a:spcBef>
              <a:buNone/>
            </a:pPr>
            <a:r>
              <a:rPr lang="en-US" sz="2200" dirty="0">
                <a:solidFill>
                  <a:schemeClr val="accent3">
                    <a:lumMod val="25000"/>
                  </a:schemeClr>
                </a:solidFill>
                <a:latin typeface="Abadi"/>
              </a:rPr>
              <a:t>Via year function we extract the year and future where clause ‘Failure(drone ship) fetches our required values.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 shot of a computer&#10;&#10;Description automatically generated">
            <a:extLst>
              <a:ext uri="{FF2B5EF4-FFF2-40B4-BE49-F238E27FC236}">
                <a16:creationId xmlns:a16="http://schemas.microsoft.com/office/drawing/2014/main" id="{39D6A400-B35E-062B-FA5A-B883E5794FD4}"/>
              </a:ext>
            </a:extLst>
          </p:cNvPr>
          <p:cNvPicPr>
            <a:picLocks noChangeAspect="1"/>
          </p:cNvPicPr>
          <p:nvPr/>
        </p:nvPicPr>
        <p:blipFill>
          <a:blip r:embed="rId3"/>
          <a:stretch>
            <a:fillRect/>
          </a:stretch>
        </p:blipFill>
        <p:spPr>
          <a:xfrm>
            <a:off x="1703512" y="3638351"/>
            <a:ext cx="6828112" cy="195088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268760"/>
            <a:ext cx="12192000" cy="558924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Description</a:t>
            </a:r>
          </a:p>
          <a:p>
            <a:pPr marL="0" indent="0">
              <a:lnSpc>
                <a:spcPct val="100000"/>
              </a:lnSpc>
              <a:spcBef>
                <a:spcPts val="1400"/>
              </a:spcBef>
              <a:buNone/>
            </a:pPr>
            <a:r>
              <a:rPr lang="en-US" sz="1600" dirty="0">
                <a:solidFill>
                  <a:schemeClr val="accent3">
                    <a:lumMod val="25000"/>
                  </a:schemeClr>
                </a:solidFill>
                <a:latin typeface="Abadi"/>
              </a:rPr>
              <a:t>Selecting only LANDING_OUTCOME,</a:t>
            </a:r>
          </a:p>
          <a:p>
            <a:pPr marL="0" indent="0">
              <a:lnSpc>
                <a:spcPct val="100000"/>
              </a:lnSpc>
              <a:spcBef>
                <a:spcPts val="1400"/>
              </a:spcBef>
              <a:buNone/>
            </a:pPr>
            <a:r>
              <a:rPr lang="en-US" sz="1600" dirty="0">
                <a:solidFill>
                  <a:schemeClr val="accent3">
                    <a:lumMod val="25000"/>
                  </a:schemeClr>
                </a:solidFill>
                <a:latin typeface="Abadi"/>
              </a:rPr>
              <a:t>WHERE clause filters the data with DATE BETWEEN ‘2010-06-04’ AND ‘2017-03-20’</a:t>
            </a:r>
          </a:p>
          <a:p>
            <a:pPr marL="0" indent="0">
              <a:lnSpc>
                <a:spcPct val="100000"/>
              </a:lnSpc>
              <a:spcBef>
                <a:spcPts val="1400"/>
              </a:spcBef>
              <a:buNone/>
            </a:pPr>
            <a:r>
              <a:rPr lang="en-US" sz="1600" dirty="0">
                <a:solidFill>
                  <a:schemeClr val="accent3">
                    <a:lumMod val="25000"/>
                  </a:schemeClr>
                </a:solidFill>
                <a:latin typeface="Abadi"/>
              </a:rPr>
              <a:t>Grouping by LANDING_OUTCOME</a:t>
            </a:r>
          </a:p>
          <a:p>
            <a:pPr marL="0" indent="0">
              <a:lnSpc>
                <a:spcPct val="100000"/>
              </a:lnSpc>
              <a:spcBef>
                <a:spcPts val="1400"/>
              </a:spcBef>
              <a:buNone/>
            </a:pPr>
            <a:r>
              <a:rPr lang="en-US" sz="1600" dirty="0">
                <a:solidFill>
                  <a:schemeClr val="accent3">
                    <a:lumMod val="25000"/>
                  </a:schemeClr>
                </a:solidFill>
                <a:latin typeface="Abadi"/>
              </a:rPr>
              <a:t>Order by COUNT(LANDING_OUTCOME)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Description automatically generated">
            <a:extLst>
              <a:ext uri="{FF2B5EF4-FFF2-40B4-BE49-F238E27FC236}">
                <a16:creationId xmlns:a16="http://schemas.microsoft.com/office/drawing/2014/main" id="{1CE948AC-2E4B-82BA-3CFD-C16600BC5C4C}"/>
              </a:ext>
            </a:extLst>
          </p:cNvPr>
          <p:cNvPicPr>
            <a:picLocks noChangeAspect="1"/>
          </p:cNvPicPr>
          <p:nvPr/>
        </p:nvPicPr>
        <p:blipFill>
          <a:blip r:embed="rId4"/>
          <a:stretch>
            <a:fillRect/>
          </a:stretch>
        </p:blipFill>
        <p:spPr>
          <a:xfrm>
            <a:off x="3791744" y="3429000"/>
            <a:ext cx="7392041" cy="312856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38201" y="365125"/>
            <a:ext cx="3816095" cy="19380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&lt;Folium Map Screenshot 1&gt;</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1" y="2482589"/>
            <a:ext cx="3816096" cy="3694373"/>
          </a:xfrm>
          <a:prstGeom prst="rect">
            <a:avLst/>
          </a:prstGeom>
        </p:spPr>
        <p:txBody>
          <a:bodyPr vert="horz" lIns="91440" tIns="45720" rIns="91440" bIns="45720" rtlCol="0">
            <a:normAutofit/>
          </a:bodyPr>
          <a:lstStyle/>
          <a:p>
            <a:pPr marL="0">
              <a:spcBef>
                <a:spcPts val="1400"/>
              </a:spcBef>
            </a:pPr>
            <a:endParaRPr lang="en-US" sz="2000"/>
          </a:p>
          <a:p>
            <a:endParaRPr lang="en-US" sz="2000"/>
          </a:p>
        </p:txBody>
      </p:sp>
      <p:pic>
        <p:nvPicPr>
          <p:cNvPr id="6" name="Picture 5" descr="A map of the ocean&#10;&#10;Description automatically generated">
            <a:extLst>
              <a:ext uri="{FF2B5EF4-FFF2-40B4-BE49-F238E27FC236}">
                <a16:creationId xmlns:a16="http://schemas.microsoft.com/office/drawing/2014/main" id="{64E57F7B-75D9-EB39-1ECA-F2FE96827D8F}"/>
              </a:ext>
            </a:extLst>
          </p:cNvPr>
          <p:cNvPicPr>
            <a:picLocks noChangeAspect="1"/>
          </p:cNvPicPr>
          <p:nvPr/>
        </p:nvPicPr>
        <p:blipFill rotWithShape="1">
          <a:blip r:embed="rId2"/>
          <a:srcRect t="12973" r="-1" b="-1"/>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8" name="Picture 7" descr="A map of the north and south america&#10;&#10;Description automatically generated">
            <a:extLst>
              <a:ext uri="{FF2B5EF4-FFF2-40B4-BE49-F238E27FC236}">
                <a16:creationId xmlns:a16="http://schemas.microsoft.com/office/drawing/2014/main" id="{7E9DB5E6-5134-1E6A-D370-FD3483ACE5F4}"/>
              </a:ext>
            </a:extLst>
          </p:cNvPr>
          <p:cNvPicPr>
            <a:picLocks noChangeAspect="1"/>
          </p:cNvPicPr>
          <p:nvPr/>
        </p:nvPicPr>
        <p:blipFill rotWithShape="1">
          <a:blip r:embed="rId3"/>
          <a:srcRect t="21840" b="8272"/>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515600" y="6356350"/>
            <a:ext cx="838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35</a:t>
            </a:fld>
            <a:endParaRPr lang="en-US" sz="1200">
              <a:solidFill>
                <a:srgbClr val="FFFFFF"/>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30936" y="457200"/>
            <a:ext cx="4343400" cy="19293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a:solidFill>
                  <a:schemeClr val="tx1"/>
                </a:solidFill>
                <a:latin typeface="+mj-lt"/>
                <a:ea typeface="+mj-ea"/>
                <a:cs typeface="+mj-cs"/>
              </a:rPr>
              <a:t>&lt;Folium Map Screenshot 2&gt;</a:t>
            </a:r>
          </a:p>
        </p:txBody>
      </p:sp>
      <p:sp>
        <p:nvSpPr>
          <p:cNvPr id="15"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541263" y="424543"/>
            <a:ext cx="6007608" cy="1929384"/>
          </a:xfrm>
          <a:prstGeom prst="rect">
            <a:avLst/>
          </a:prstGeom>
        </p:spPr>
        <p:txBody>
          <a:bodyPr vert="horz" lIns="91440" tIns="45720" rIns="91440" bIns="45720" rtlCol="0" anchor="ctr">
            <a:normAutofit/>
          </a:bodyPr>
          <a:lstStyle/>
          <a:p>
            <a:pPr marL="0" indent="0">
              <a:spcBef>
                <a:spcPts val="1400"/>
              </a:spcBef>
              <a:buNone/>
            </a:pPr>
            <a:r>
              <a:rPr lang="en-US" sz="2200" dirty="0"/>
              <a:t>From the color-labeled markers in marker clusters, we should be able  to easily identify which launch sites have relatively high success rates</a:t>
            </a:r>
          </a:p>
          <a:p>
            <a:pPr marL="0">
              <a:spcBef>
                <a:spcPts val="1400"/>
              </a:spcBef>
            </a:pPr>
            <a:endParaRPr lang="en-US" sz="2200" dirty="0"/>
          </a:p>
        </p:txBody>
      </p:sp>
      <p:pic>
        <p:nvPicPr>
          <p:cNvPr id="7" name="Picture 6" descr="A map with a group of points&#10;&#10;Description automatically generated">
            <a:extLst>
              <a:ext uri="{FF2B5EF4-FFF2-40B4-BE49-F238E27FC236}">
                <a16:creationId xmlns:a16="http://schemas.microsoft.com/office/drawing/2014/main" id="{73C18EEA-F6E1-0D06-DF5C-901631D3E42A}"/>
              </a:ext>
            </a:extLst>
          </p:cNvPr>
          <p:cNvPicPr>
            <a:picLocks noChangeAspect="1"/>
          </p:cNvPicPr>
          <p:nvPr/>
        </p:nvPicPr>
        <p:blipFill>
          <a:blip r:embed="rId2"/>
          <a:stretch>
            <a:fillRect/>
          </a:stretch>
        </p:blipFill>
        <p:spPr>
          <a:xfrm>
            <a:off x="627718" y="2569464"/>
            <a:ext cx="5145364" cy="3678936"/>
          </a:xfrm>
          <a:prstGeom prst="rect">
            <a:avLst/>
          </a:prstGeom>
        </p:spPr>
      </p:pic>
      <p:pic>
        <p:nvPicPr>
          <p:cNvPr id="4" name="Picture 3" descr="A map with points on it&#10;&#10;Description automatically generated">
            <a:extLst>
              <a:ext uri="{FF2B5EF4-FFF2-40B4-BE49-F238E27FC236}">
                <a16:creationId xmlns:a16="http://schemas.microsoft.com/office/drawing/2014/main" id="{69455E8C-C1FE-CA17-FD61-648BD32FE24F}"/>
              </a:ext>
            </a:extLst>
          </p:cNvPr>
          <p:cNvPicPr>
            <a:picLocks noChangeAspect="1"/>
          </p:cNvPicPr>
          <p:nvPr/>
        </p:nvPicPr>
        <p:blipFill>
          <a:blip r:embed="rId3"/>
          <a:stretch>
            <a:fillRect/>
          </a:stretch>
        </p:blipFill>
        <p:spPr>
          <a:xfrm>
            <a:off x="6397753" y="2569464"/>
            <a:ext cx="5181598" cy="367893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268760"/>
            <a:ext cx="12192000" cy="4736753"/>
          </a:xfrm>
          <a:prstGeom prst="rect">
            <a:avLst/>
          </a:prstGeom>
        </p:spPr>
        <p:txBody>
          <a:bodyPr lIns="91440" tIns="45720" rIns="91440" bIns="45720" anchor="t">
            <a:normAutofit/>
          </a:bodyPr>
          <a:lstStyle/>
          <a:p>
            <a:pPr marL="0" indent="0">
              <a:lnSpc>
                <a:spcPct val="100000"/>
              </a:lnSpc>
              <a:spcBef>
                <a:spcPts val="1400"/>
              </a:spcBef>
              <a:buNone/>
            </a:pPr>
            <a:r>
              <a:rPr lang="en-US" sz="2200" dirty="0" err="1">
                <a:solidFill>
                  <a:schemeClr val="accent3">
                    <a:lumMod val="25000"/>
                  </a:schemeClr>
                </a:solidFill>
                <a:latin typeface="Abadi"/>
              </a:rPr>
              <a:t>PolyLine</a:t>
            </a:r>
            <a:r>
              <a:rPr lang="en-US" sz="2200" dirty="0">
                <a:solidFill>
                  <a:schemeClr val="accent3">
                    <a:lumMod val="25000"/>
                  </a:schemeClr>
                </a:solidFill>
                <a:latin typeface="Abadi"/>
              </a:rPr>
              <a:t> between a launch site to the selected coastline point</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10" name="Picture 9" descr="A map with a blue line&#10;&#10;Description automatically generated">
            <a:extLst>
              <a:ext uri="{FF2B5EF4-FFF2-40B4-BE49-F238E27FC236}">
                <a16:creationId xmlns:a16="http://schemas.microsoft.com/office/drawing/2014/main" id="{0D91159F-2D42-5F82-39E4-1B9EFF55DB18}"/>
              </a:ext>
            </a:extLst>
          </p:cNvPr>
          <p:cNvPicPr>
            <a:picLocks noChangeAspect="1"/>
          </p:cNvPicPr>
          <p:nvPr/>
        </p:nvPicPr>
        <p:blipFill>
          <a:blip r:embed="rId3"/>
          <a:stretch>
            <a:fillRect/>
          </a:stretch>
        </p:blipFill>
        <p:spPr>
          <a:xfrm>
            <a:off x="1847528" y="2049660"/>
            <a:ext cx="7560840" cy="389962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0" y="640823"/>
            <a:ext cx="4267200" cy="49484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tx1"/>
                </a:solidFill>
                <a:latin typeface="+mj-lt"/>
                <a:ea typeface="+mj-ea"/>
                <a:cs typeface="+mj-cs"/>
              </a:rPr>
              <a:t>&lt;Dashboard Screenshot 1&gt;</a:t>
            </a:r>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0C9C9584-9A53-F434-93A5-2A8F47F0B3E1}"/>
              </a:ext>
            </a:extLst>
          </p:cNvPr>
          <p:cNvPicPr>
            <a:picLocks noChangeAspect="1"/>
          </p:cNvPicPr>
          <p:nvPr/>
        </p:nvPicPr>
        <p:blipFill>
          <a:blip r:embed="rId2"/>
          <a:stretch>
            <a:fillRect/>
          </a:stretch>
        </p:blipFill>
        <p:spPr>
          <a:xfrm>
            <a:off x="4654296" y="1131272"/>
            <a:ext cx="6894576" cy="2912959"/>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6" y="4149081"/>
            <a:ext cx="6894576" cy="2077984"/>
          </a:xfrm>
          <a:prstGeom prst="rect">
            <a:avLst/>
          </a:prstGeom>
        </p:spPr>
        <p:txBody>
          <a:bodyPr vert="horz" lIns="91440" tIns="45720" rIns="91440" bIns="45720" rtlCol="0" anchor="t">
            <a:normAutofit/>
          </a:bodyPr>
          <a:lstStyle/>
          <a:p>
            <a:pPr marL="0" indent="0">
              <a:spcBef>
                <a:spcPts val="1400"/>
              </a:spcBef>
              <a:buNone/>
            </a:pPr>
            <a:endParaRPr lang="en-US" sz="2200" dirty="0"/>
          </a:p>
          <a:p>
            <a:pPr marL="0">
              <a:spcBef>
                <a:spcPts val="1400"/>
              </a:spcBef>
            </a:pPr>
            <a:r>
              <a:rPr lang="en-US" sz="2200" dirty="0"/>
              <a:t>By creating pie chart, we can find which site has the largest successful launches and find the highest launch success rate</a:t>
            </a:r>
          </a:p>
          <a:p>
            <a:pPr marL="0">
              <a:spcBef>
                <a:spcPts val="1400"/>
              </a:spcBef>
            </a:pPr>
            <a:endParaRPr lang="en-US" sz="2200" dirty="0"/>
          </a:p>
          <a:p>
            <a:pPr marL="0">
              <a:spcBef>
                <a:spcPts val="1400"/>
              </a:spcBef>
            </a:pPr>
            <a:endParaRPr lang="en-US" sz="2200" dirty="0"/>
          </a:p>
          <a:p>
            <a:pPr>
              <a:spcBef>
                <a:spcPts val="1400"/>
              </a:spcBef>
            </a:pPr>
            <a:endParaRPr lang="en-US" sz="22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28057"/>
            <a:ext cx="10399485" cy="50991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i="0" dirty="0">
                <a:solidFill>
                  <a:schemeClr val="tx1"/>
                </a:solidFill>
                <a:effectLst/>
                <a:latin typeface="-apple-system"/>
              </a:rPr>
              <a:t>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Which factors are affecting the SpaceX land successfully</a:t>
            </a:r>
          </a:p>
          <a:p>
            <a:pPr lvl="1">
              <a:spcBef>
                <a:spcPts val="1400"/>
              </a:spcBef>
            </a:pPr>
            <a:r>
              <a:rPr lang="en-US" sz="1800" dirty="0">
                <a:solidFill>
                  <a:schemeClr val="accent3">
                    <a:lumMod val="25000"/>
                  </a:schemeClr>
                </a:solidFill>
                <a:latin typeface="Abadi" panose="020B0604020104020204" pitchFamily="34" charset="0"/>
              </a:rPr>
              <a:t>Which model is best for predicting the SpaceX landing</a:t>
            </a:r>
          </a:p>
          <a:p>
            <a:pPr lvl="1">
              <a:spcBef>
                <a:spcPts val="1400"/>
              </a:spcBef>
            </a:pPr>
            <a:r>
              <a:rPr lang="en-US" sz="1800" dirty="0">
                <a:solidFill>
                  <a:schemeClr val="accent3">
                    <a:lumMod val="25000"/>
                  </a:schemeClr>
                </a:solidFill>
                <a:latin typeface="Abadi" panose="020B0604020104020204" pitchFamily="34" charset="0"/>
              </a:rPr>
              <a:t>To find the relation between features and target variable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&lt;Dashboard Screenshot 2&gt;</a:t>
            </a:r>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293FDB19-A88E-3C29-1633-458DC8ED404C}"/>
              </a:ext>
            </a:extLst>
          </p:cNvPr>
          <p:cNvPicPr>
            <a:picLocks noChangeAspect="1"/>
          </p:cNvPicPr>
          <p:nvPr/>
        </p:nvPicPr>
        <p:blipFill>
          <a:blip r:embed="rId3"/>
          <a:stretch>
            <a:fillRect/>
          </a:stretch>
        </p:blipFill>
        <p:spPr>
          <a:xfrm>
            <a:off x="4654296" y="1096800"/>
            <a:ext cx="6894576" cy="2981903"/>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a:bodyPr>
          <a:lstStyle/>
          <a:p>
            <a:pPr>
              <a:spcBef>
                <a:spcPts val="1400"/>
              </a:spcBef>
            </a:pPr>
            <a:r>
              <a:rPr lang="en-US" sz="2200" dirty="0"/>
              <a:t>By creating scatter plot which payload has the highest launch success rate and find the which payload ranges has the lowest launch success rate</a:t>
            </a:r>
          </a:p>
          <a:p>
            <a:pPr marL="0">
              <a:spcBef>
                <a:spcPts val="1400"/>
              </a:spcBef>
            </a:pPr>
            <a:endParaRPr lang="en-US" sz="2200" dirty="0"/>
          </a:p>
          <a:p>
            <a:endParaRPr lang="en-US" sz="22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38198" y="547815"/>
            <a:ext cx="5167185" cy="1680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6619" y="547815"/>
            <a:ext cx="5178960" cy="1680519"/>
          </a:xfrm>
          <a:prstGeom prst="rect">
            <a:avLst/>
          </a:prstGeom>
        </p:spPr>
        <p:txBody>
          <a:bodyPr vert="horz" lIns="91440" tIns="45720" rIns="91440" bIns="45720" rtlCol="0" anchor="ctr">
            <a:normAutofit/>
          </a:bodyPr>
          <a:lstStyle/>
          <a:p>
            <a:pPr marL="0">
              <a:spcBef>
                <a:spcPts val="1400"/>
              </a:spcBef>
            </a:pPr>
            <a:r>
              <a:rPr lang="en-US" sz="2000"/>
              <a:t>By using confusion matrix, we can find the True positive, True negative, False positive , False negative </a:t>
            </a:r>
          </a:p>
        </p:txBody>
      </p:sp>
      <p:pic>
        <p:nvPicPr>
          <p:cNvPr id="3" name="Picture 2" descr="A screenshot of a graph&#10;&#10;Description automatically generated">
            <a:extLst>
              <a:ext uri="{FF2B5EF4-FFF2-40B4-BE49-F238E27FC236}">
                <a16:creationId xmlns:a16="http://schemas.microsoft.com/office/drawing/2014/main" id="{2B4DB644-B710-2A4E-B063-1EF3935F09B6}"/>
              </a:ext>
            </a:extLst>
          </p:cNvPr>
          <p:cNvPicPr>
            <a:picLocks noChangeAspect="1"/>
          </p:cNvPicPr>
          <p:nvPr/>
        </p:nvPicPr>
        <p:blipFill>
          <a:blip r:embed="rId2"/>
          <a:stretch>
            <a:fillRect/>
          </a:stretch>
        </p:blipFill>
        <p:spPr>
          <a:xfrm>
            <a:off x="1404863" y="2421924"/>
            <a:ext cx="4033854" cy="3711146"/>
          </a:xfrm>
          <a:prstGeom prst="rect">
            <a:avLst/>
          </a:prstGeom>
        </p:spPr>
      </p:pic>
      <p:pic>
        <p:nvPicPr>
          <p:cNvPr id="7" name="Picture 6" descr="A screenshot of a graph&#10;&#10;Description automatically generated">
            <a:extLst>
              <a:ext uri="{FF2B5EF4-FFF2-40B4-BE49-F238E27FC236}">
                <a16:creationId xmlns:a16="http://schemas.microsoft.com/office/drawing/2014/main" id="{4ACA9861-642E-CF4E-EF97-CFFB89F9993A}"/>
              </a:ext>
            </a:extLst>
          </p:cNvPr>
          <p:cNvPicPr>
            <a:picLocks noChangeAspect="1"/>
          </p:cNvPicPr>
          <p:nvPr/>
        </p:nvPicPr>
        <p:blipFill>
          <a:blip r:embed="rId3"/>
          <a:stretch>
            <a:fillRect/>
          </a:stretch>
        </p:blipFill>
        <p:spPr>
          <a:xfrm>
            <a:off x="6624343" y="2421924"/>
            <a:ext cx="4315286" cy="3711146"/>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838200" y="557188"/>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200" kern="1200">
                <a:solidFill>
                  <a:schemeClr val="tx1"/>
                </a:solidFill>
                <a:latin typeface="+mj-lt"/>
                <a:ea typeface="+mj-ea"/>
                <a:cs typeface="+mj-cs"/>
              </a:rPr>
              <a:t>Confusion Matrix</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296063" y="5837656"/>
            <a:ext cx="2347397" cy="343688"/>
          </a:xfrm>
        </p:spPr>
        <p:txBody>
          <a:bodyPr/>
          <a:lstStyle/>
          <a:p>
            <a:pPr defTabSz="777240">
              <a:spcAft>
                <a:spcPts val="600"/>
              </a:spcAft>
            </a:pPr>
            <a:fld id="{5075537C-CA84-1446-933C-8E9D027F9201}" type="slidenum">
              <a:rPr lang="en-US" sz="1360" kern="1200">
                <a:solidFill>
                  <a:srgbClr val="1C7DDB"/>
                </a:solidFill>
                <a:latin typeface="Abadi" panose="020B0604020104020204" pitchFamily="34" charset="0"/>
                <a:ea typeface="+mn-ea"/>
                <a:cs typeface="+mn-cs"/>
              </a:rPr>
              <a:pPr defTabSz="777240">
                <a:spcAft>
                  <a:spcPts val="600"/>
                </a:spcAft>
              </a:pPr>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497614" y="1828800"/>
            <a:ext cx="8998354" cy="4260246"/>
          </a:xfrm>
          <a:prstGeom prst="rect">
            <a:avLst/>
          </a:prstGeom>
        </p:spPr>
        <p:txBody>
          <a:bodyPr>
            <a:normAutofit/>
          </a:bodyPr>
          <a:lstStyle/>
          <a:p>
            <a:pPr marL="0" indent="0" defTabSz="777240">
              <a:lnSpc>
                <a:spcPct val="100000"/>
              </a:lnSpc>
              <a:spcBef>
                <a:spcPts val="1190"/>
              </a:spcBef>
              <a:buNone/>
            </a:pPr>
            <a:r>
              <a:rPr lang="en-US" sz="1870" kern="1200">
                <a:solidFill>
                  <a:schemeClr val="accent3">
                    <a:lumMod val="25000"/>
                  </a:schemeClr>
                </a:solidFill>
                <a:latin typeface="Abadi" panose="020B0604020104020204" pitchFamily="34" charset="0"/>
                <a:ea typeface="+mn-ea"/>
                <a:cs typeface="+mn-cs"/>
              </a:rPr>
              <a:t> </a:t>
            </a:r>
            <a:endParaRPr lang="en-US" sz="2200">
              <a:solidFill>
                <a:schemeClr val="accent3">
                  <a:lumMod val="25000"/>
                </a:schemeClr>
              </a:solidFill>
              <a:latin typeface="Abadi" panose="020B0604020104020204" pitchFamily="34" charset="0"/>
            </a:endParaRPr>
          </a:p>
        </p:txBody>
      </p:sp>
      <p:pic>
        <p:nvPicPr>
          <p:cNvPr id="3" name="Picture 2" descr="A screenshot of a graph&#10;&#10;Description automatically generated">
            <a:extLst>
              <a:ext uri="{FF2B5EF4-FFF2-40B4-BE49-F238E27FC236}">
                <a16:creationId xmlns:a16="http://schemas.microsoft.com/office/drawing/2014/main" id="{3F984C4E-712F-025D-D496-ED5AA649145B}"/>
              </a:ext>
            </a:extLst>
          </p:cNvPr>
          <p:cNvPicPr>
            <a:picLocks noChangeAspect="1"/>
          </p:cNvPicPr>
          <p:nvPr/>
        </p:nvPicPr>
        <p:blipFill>
          <a:blip r:embed="rId2"/>
          <a:stretch>
            <a:fillRect/>
          </a:stretch>
        </p:blipFill>
        <p:spPr>
          <a:xfrm>
            <a:off x="1330798" y="2260128"/>
            <a:ext cx="4499567" cy="3481485"/>
          </a:xfrm>
          <a:prstGeom prst="rect">
            <a:avLst/>
          </a:prstGeom>
        </p:spPr>
      </p:pic>
      <p:pic>
        <p:nvPicPr>
          <p:cNvPr id="7" name="Picture 6" descr="A screenshot of a graph&#10;&#10;Description automatically generated">
            <a:extLst>
              <a:ext uri="{FF2B5EF4-FFF2-40B4-BE49-F238E27FC236}">
                <a16:creationId xmlns:a16="http://schemas.microsoft.com/office/drawing/2014/main" id="{EEB36F8E-CADA-9E80-E51B-777D268DBC29}"/>
              </a:ext>
            </a:extLst>
          </p:cNvPr>
          <p:cNvPicPr>
            <a:picLocks noChangeAspect="1"/>
          </p:cNvPicPr>
          <p:nvPr/>
        </p:nvPicPr>
        <p:blipFill>
          <a:blip r:embed="rId3"/>
          <a:stretch>
            <a:fillRect/>
          </a:stretch>
        </p:blipFill>
        <p:spPr>
          <a:xfrm>
            <a:off x="6271609" y="2506601"/>
            <a:ext cx="4589592" cy="358244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graphicFrame>
        <p:nvGraphicFramePr>
          <p:cNvPr id="13" name="Content Placeholder 3">
            <a:extLst>
              <a:ext uri="{FF2B5EF4-FFF2-40B4-BE49-F238E27FC236}">
                <a16:creationId xmlns:a16="http://schemas.microsoft.com/office/drawing/2014/main" id="{0E30D0C8-718A-90A8-CF2E-E90F85FE2B14}"/>
              </a:ext>
            </a:extLst>
          </p:cNvPr>
          <p:cNvGraphicFramePr>
            <a:graphicFrameLocks noGrp="1"/>
          </p:cNvGraphicFramePr>
          <p:nvPr>
            <p:ph sz="half" idx="4294967295"/>
          </p:nvPr>
        </p:nvGraphicFramePr>
        <p:xfrm>
          <a:off x="335361" y="1484784"/>
          <a:ext cx="4032448" cy="474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3" name="Picture 2" descr="A white background with text&#10;&#10;Description automatically generated">
            <a:extLst>
              <a:ext uri="{FF2B5EF4-FFF2-40B4-BE49-F238E27FC236}">
                <a16:creationId xmlns:a16="http://schemas.microsoft.com/office/drawing/2014/main" id="{4881385A-2557-BBF5-3A20-3242949628C3}"/>
              </a:ext>
            </a:extLst>
          </p:cNvPr>
          <p:cNvPicPr>
            <a:picLocks noChangeAspect="1"/>
          </p:cNvPicPr>
          <p:nvPr/>
        </p:nvPicPr>
        <p:blipFill>
          <a:blip r:embed="rId8"/>
          <a:stretch>
            <a:fillRect/>
          </a:stretch>
        </p:blipFill>
        <p:spPr>
          <a:xfrm>
            <a:off x="4402089" y="2420888"/>
            <a:ext cx="7272808" cy="1577477"/>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838198" y="547815"/>
            <a:ext cx="5167185" cy="1680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Appendix</a:t>
            </a:r>
          </a:p>
        </p:txBody>
      </p:sp>
      <p:pic>
        <p:nvPicPr>
          <p:cNvPr id="3" name="Content Placeholder 2" descr="A screenshot of a computer&#10;&#10;Description automatically generated">
            <a:extLst>
              <a:ext uri="{FF2B5EF4-FFF2-40B4-BE49-F238E27FC236}">
                <a16:creationId xmlns:a16="http://schemas.microsoft.com/office/drawing/2014/main" id="{9E9E7633-8C33-ED51-1370-FD3D3D15A53B}"/>
              </a:ext>
            </a:extLst>
          </p:cNvPr>
          <p:cNvPicPr>
            <a:picLocks noGrp="1" noChangeAspect="1"/>
          </p:cNvPicPr>
          <p:nvPr>
            <p:ph sz="half" idx="4294967295"/>
          </p:nvPr>
        </p:nvPicPr>
        <p:blipFill>
          <a:blip r:embed="rId3"/>
          <a:stretch>
            <a:fillRect/>
          </a:stretch>
        </p:blipFill>
        <p:spPr>
          <a:xfrm>
            <a:off x="939418" y="2421924"/>
            <a:ext cx="4964744" cy="3711146"/>
          </a:xfrm>
          <a:prstGeom prst="rect">
            <a:avLst/>
          </a:prstGeom>
        </p:spPr>
      </p:pic>
      <p:pic>
        <p:nvPicPr>
          <p:cNvPr id="7" name="Picture 6" descr="A map with points on it&#10;&#10;Description automatically generated">
            <a:extLst>
              <a:ext uri="{FF2B5EF4-FFF2-40B4-BE49-F238E27FC236}">
                <a16:creationId xmlns:a16="http://schemas.microsoft.com/office/drawing/2014/main" id="{FEE2A6BE-EDFB-7147-26FF-34F597A6C25E}"/>
              </a:ext>
            </a:extLst>
          </p:cNvPr>
          <p:cNvPicPr>
            <a:picLocks noChangeAspect="1"/>
          </p:cNvPicPr>
          <p:nvPr/>
        </p:nvPicPr>
        <p:blipFill>
          <a:blip r:embed="rId4"/>
          <a:stretch>
            <a:fillRect/>
          </a:stretch>
        </p:blipFill>
        <p:spPr>
          <a:xfrm>
            <a:off x="6198394" y="2443146"/>
            <a:ext cx="5167185" cy="3668702"/>
          </a:xfrm>
          <a:prstGeom prst="rect">
            <a:avLst/>
          </a:prstGeom>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27771" y="640773"/>
            <a:ext cx="11564229" cy="621722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Request to the SpaceX API</a:t>
            </a:r>
          </a:p>
          <a:p>
            <a:pPr lvl="1">
              <a:lnSpc>
                <a:spcPct val="120000"/>
              </a:lnSpc>
              <a:spcBef>
                <a:spcPts val="1400"/>
              </a:spcBef>
            </a:pPr>
            <a:r>
              <a:rPr lang="en-US" sz="7200" dirty="0">
                <a:solidFill>
                  <a:schemeClr val="bg2">
                    <a:lumMod val="50000"/>
                  </a:schemeClr>
                </a:solidFill>
                <a:latin typeface="Abadi"/>
              </a:rPr>
              <a:t>Web scraping from 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Performing one hot encoding on categorical column and determining  the best labels for machine learning algorithm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8400" dirty="0">
                <a:solidFill>
                  <a:schemeClr val="accent3">
                    <a:lumMod val="25000"/>
                  </a:schemeClr>
                </a:solidFill>
                <a:latin typeface="Abadi"/>
              </a:rPr>
              <a:t>Creating scatter and bar graphs to find the relation between the variables</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lvl="1">
              <a:lnSpc>
                <a:spcPct val="120000"/>
              </a:lnSpc>
              <a:spcBef>
                <a:spcPts val="1400"/>
              </a:spcBef>
            </a:pPr>
            <a:r>
              <a:rPr lang="en-US" sz="8000" dirty="0">
                <a:solidFill>
                  <a:schemeClr val="accent3">
                    <a:lumMod val="25000"/>
                  </a:schemeClr>
                </a:solidFill>
                <a:latin typeface="Abadi"/>
              </a:rPr>
              <a:t>By using folium find locations of launching site and creating dashboard for analyzing.</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400" dirty="0">
                <a:solidFill>
                  <a:schemeClr val="accent3">
                    <a:lumMod val="25000"/>
                  </a:schemeClr>
                </a:solidFill>
                <a:latin typeface="Abadi"/>
              </a:rPr>
              <a:t>Build and evaluate classification model </a:t>
            </a: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172721"/>
            <a:ext cx="10515600" cy="56896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080" y="685801"/>
            <a:ext cx="11551919" cy="6172199"/>
          </a:xfrm>
          <a:prstGeom prst="rect">
            <a:avLst/>
          </a:prstGeom>
        </p:spPr>
        <p:txBody>
          <a:bodyPr/>
          <a:lstStyle/>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1"/>
            <a:ext cx="3801989" cy="685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dirty="0">
              <a:solidFill>
                <a:srgbClr val="0B49CB"/>
              </a:solidFill>
            </a:endParaRPr>
          </a:p>
        </p:txBody>
      </p:sp>
      <p:sp>
        <p:nvSpPr>
          <p:cNvPr id="2" name="Flowchart: Terminator 1">
            <a:extLst>
              <a:ext uri="{FF2B5EF4-FFF2-40B4-BE49-F238E27FC236}">
                <a16:creationId xmlns:a16="http://schemas.microsoft.com/office/drawing/2014/main" id="{CA625117-320A-B4E0-A279-A9FFDBC976CB}"/>
              </a:ext>
            </a:extLst>
          </p:cNvPr>
          <p:cNvSpPr/>
          <p:nvPr/>
        </p:nvSpPr>
        <p:spPr>
          <a:xfrm>
            <a:off x="191345" y="2492896"/>
            <a:ext cx="2376263" cy="936104"/>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Getting response from API</a:t>
            </a:r>
            <a:endParaRPr lang="en-US" dirty="0"/>
          </a:p>
        </p:txBody>
      </p:sp>
      <p:pic>
        <p:nvPicPr>
          <p:cNvPr id="4" name="Graphic 3" descr="Arrow Right with solid fill">
            <a:extLst>
              <a:ext uri="{FF2B5EF4-FFF2-40B4-BE49-F238E27FC236}">
                <a16:creationId xmlns:a16="http://schemas.microsoft.com/office/drawing/2014/main" id="{01A0F22E-B829-9A32-3453-FE545B38DF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7610" y="2536371"/>
            <a:ext cx="448734" cy="9144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58F14305-6CFE-D515-C23F-B82EAAFAEE7C}"/>
              </a:ext>
            </a:extLst>
          </p:cNvPr>
          <p:cNvPicPr>
            <a:picLocks noChangeAspect="1"/>
          </p:cNvPicPr>
          <p:nvPr/>
        </p:nvPicPr>
        <p:blipFill>
          <a:blip r:embed="rId6"/>
          <a:stretch>
            <a:fillRect/>
          </a:stretch>
        </p:blipFill>
        <p:spPr>
          <a:xfrm>
            <a:off x="191344" y="1421591"/>
            <a:ext cx="3448765" cy="783273"/>
          </a:xfrm>
          <a:prstGeom prst="rect">
            <a:avLst/>
          </a:prstGeom>
        </p:spPr>
      </p:pic>
      <p:sp>
        <p:nvSpPr>
          <p:cNvPr id="9" name="Flowchart: Terminator 8">
            <a:extLst>
              <a:ext uri="{FF2B5EF4-FFF2-40B4-BE49-F238E27FC236}">
                <a16:creationId xmlns:a16="http://schemas.microsoft.com/office/drawing/2014/main" id="{B4E59E98-47FB-F084-FBBC-818F02D2B80E}"/>
              </a:ext>
            </a:extLst>
          </p:cNvPr>
          <p:cNvSpPr/>
          <p:nvPr/>
        </p:nvSpPr>
        <p:spPr>
          <a:xfrm>
            <a:off x="3016343" y="2536371"/>
            <a:ext cx="1595888" cy="892629"/>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Converting response to a .json file</a:t>
            </a:r>
            <a:endParaRPr lang="en-US" dirty="0"/>
          </a:p>
        </p:txBody>
      </p:sp>
      <p:pic>
        <p:nvPicPr>
          <p:cNvPr id="11" name="Graphic 10" descr="Arrow Right with solid fill">
            <a:extLst>
              <a:ext uri="{FF2B5EF4-FFF2-40B4-BE49-F238E27FC236}">
                <a16:creationId xmlns:a16="http://schemas.microsoft.com/office/drawing/2014/main" id="{D23D68AB-E311-3815-01CC-0F663497FD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12231" y="2514600"/>
            <a:ext cx="556645" cy="914400"/>
          </a:xfrm>
          <a:prstGeom prst="rect">
            <a:avLst/>
          </a:prstGeom>
        </p:spPr>
      </p:pic>
      <p:pic>
        <p:nvPicPr>
          <p:cNvPr id="14" name="Picture 13" descr="A white background with black text&#10;&#10;Description automatically generated">
            <a:extLst>
              <a:ext uri="{FF2B5EF4-FFF2-40B4-BE49-F238E27FC236}">
                <a16:creationId xmlns:a16="http://schemas.microsoft.com/office/drawing/2014/main" id="{90D0F2A6-C3C9-EE1D-4C44-CE4A457FC89C}"/>
              </a:ext>
            </a:extLst>
          </p:cNvPr>
          <p:cNvPicPr>
            <a:picLocks noChangeAspect="1"/>
          </p:cNvPicPr>
          <p:nvPr/>
        </p:nvPicPr>
        <p:blipFill>
          <a:blip r:embed="rId7"/>
          <a:stretch>
            <a:fillRect/>
          </a:stretch>
        </p:blipFill>
        <p:spPr>
          <a:xfrm>
            <a:off x="2272323" y="3805589"/>
            <a:ext cx="2819644" cy="676630"/>
          </a:xfrm>
          <a:prstGeom prst="rect">
            <a:avLst/>
          </a:prstGeom>
        </p:spPr>
      </p:pic>
      <p:sp>
        <p:nvSpPr>
          <p:cNvPr id="15" name="Flowchart: Terminator 14">
            <a:extLst>
              <a:ext uri="{FF2B5EF4-FFF2-40B4-BE49-F238E27FC236}">
                <a16:creationId xmlns:a16="http://schemas.microsoft.com/office/drawing/2014/main" id="{503D059C-3D6A-D655-59FC-47B162C31A93}"/>
              </a:ext>
            </a:extLst>
          </p:cNvPr>
          <p:cNvSpPr/>
          <p:nvPr/>
        </p:nvSpPr>
        <p:spPr>
          <a:xfrm>
            <a:off x="5091967" y="2348880"/>
            <a:ext cx="1691788" cy="1296144"/>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Apply custome functions to clean data</a:t>
            </a:r>
            <a:endParaRPr lang="en-US" dirty="0"/>
          </a:p>
        </p:txBody>
      </p:sp>
      <p:pic>
        <p:nvPicPr>
          <p:cNvPr id="17" name="Picture 16">
            <a:extLst>
              <a:ext uri="{FF2B5EF4-FFF2-40B4-BE49-F238E27FC236}">
                <a16:creationId xmlns:a16="http://schemas.microsoft.com/office/drawing/2014/main" id="{51F649FC-178A-5347-E29E-7A64E722792C}"/>
              </a:ext>
            </a:extLst>
          </p:cNvPr>
          <p:cNvPicPr>
            <a:picLocks noChangeAspect="1"/>
          </p:cNvPicPr>
          <p:nvPr/>
        </p:nvPicPr>
        <p:blipFill>
          <a:blip r:embed="rId8"/>
          <a:stretch>
            <a:fillRect/>
          </a:stretch>
        </p:blipFill>
        <p:spPr>
          <a:xfrm>
            <a:off x="6392512" y="3967833"/>
            <a:ext cx="3923374" cy="556308"/>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2DF737B5-BEE2-7200-970A-96B8D2E28D10}"/>
              </a:ext>
            </a:extLst>
          </p:cNvPr>
          <p:cNvPicPr>
            <a:picLocks noChangeAspect="1"/>
          </p:cNvPicPr>
          <p:nvPr/>
        </p:nvPicPr>
        <p:blipFill>
          <a:blip r:embed="rId9"/>
          <a:stretch>
            <a:fillRect/>
          </a:stretch>
        </p:blipFill>
        <p:spPr>
          <a:xfrm>
            <a:off x="5068505" y="1311330"/>
            <a:ext cx="1691787" cy="876985"/>
          </a:xfrm>
          <a:prstGeom prst="rect">
            <a:avLst/>
          </a:prstGeom>
        </p:spPr>
      </p:pic>
      <p:pic>
        <p:nvPicPr>
          <p:cNvPr id="21" name="Graphic 20" descr="Arrow Right with solid fill">
            <a:extLst>
              <a:ext uri="{FF2B5EF4-FFF2-40B4-BE49-F238E27FC236}">
                <a16:creationId xmlns:a16="http://schemas.microsoft.com/office/drawing/2014/main" id="{E446EB6E-7D36-436A-BFEF-9AA6F0ABE7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0294" y="2492896"/>
            <a:ext cx="556646" cy="914400"/>
          </a:xfrm>
          <a:prstGeom prst="rect">
            <a:avLst/>
          </a:prstGeom>
        </p:spPr>
      </p:pic>
      <p:sp>
        <p:nvSpPr>
          <p:cNvPr id="22" name="Flowchart: Terminator 21">
            <a:extLst>
              <a:ext uri="{FF2B5EF4-FFF2-40B4-BE49-F238E27FC236}">
                <a16:creationId xmlns:a16="http://schemas.microsoft.com/office/drawing/2014/main" id="{C89358F5-E573-4FA6-624A-D56BE32560D6}"/>
              </a:ext>
            </a:extLst>
          </p:cNvPr>
          <p:cNvSpPr/>
          <p:nvPr/>
        </p:nvSpPr>
        <p:spPr>
          <a:xfrm>
            <a:off x="7316940" y="2348880"/>
            <a:ext cx="1858717" cy="105841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Assign list to dictionary then create dataframe</a:t>
            </a:r>
            <a:endParaRPr lang="en-US" dirty="0"/>
          </a:p>
        </p:txBody>
      </p:sp>
      <p:sp>
        <p:nvSpPr>
          <p:cNvPr id="23" name="Flowchart: Terminator 22">
            <a:extLst>
              <a:ext uri="{FF2B5EF4-FFF2-40B4-BE49-F238E27FC236}">
                <a16:creationId xmlns:a16="http://schemas.microsoft.com/office/drawing/2014/main" id="{8AAE44EF-198E-30B0-9C0A-6F4A47232AF5}"/>
              </a:ext>
            </a:extLst>
          </p:cNvPr>
          <p:cNvSpPr/>
          <p:nvPr/>
        </p:nvSpPr>
        <p:spPr>
          <a:xfrm>
            <a:off x="9840416" y="2348881"/>
            <a:ext cx="2016224" cy="105841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Filter dataframe and export to flat file</a:t>
            </a:r>
            <a:endParaRPr lang="en-US" dirty="0"/>
          </a:p>
        </p:txBody>
      </p:sp>
      <p:pic>
        <p:nvPicPr>
          <p:cNvPr id="25" name="Graphic 24" descr="Arrow Right with solid fill">
            <a:extLst>
              <a:ext uri="{FF2B5EF4-FFF2-40B4-BE49-F238E27FC236}">
                <a16:creationId xmlns:a16="http://schemas.microsoft.com/office/drawing/2014/main" id="{2361EEC7-7DD7-6290-64FE-77969F9FCC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75658" y="2420888"/>
            <a:ext cx="664758" cy="914400"/>
          </a:xfrm>
          <a:prstGeom prst="rect">
            <a:avLst/>
          </a:prstGeom>
        </p:spPr>
      </p:pic>
      <p:pic>
        <p:nvPicPr>
          <p:cNvPr id="27" name="Picture 26" descr="A screen shot of a computer&#10;&#10;Description automatically generated">
            <a:extLst>
              <a:ext uri="{FF2B5EF4-FFF2-40B4-BE49-F238E27FC236}">
                <a16:creationId xmlns:a16="http://schemas.microsoft.com/office/drawing/2014/main" id="{7469CBB8-BDED-C871-A553-F02FAFAFF6CD}"/>
              </a:ext>
            </a:extLst>
          </p:cNvPr>
          <p:cNvPicPr>
            <a:picLocks noChangeAspect="1"/>
          </p:cNvPicPr>
          <p:nvPr/>
        </p:nvPicPr>
        <p:blipFill>
          <a:blip r:embed="rId10"/>
          <a:stretch>
            <a:fillRect/>
          </a:stretch>
        </p:blipFill>
        <p:spPr>
          <a:xfrm>
            <a:off x="7680176" y="1330696"/>
            <a:ext cx="4682971" cy="744981"/>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screenshot of a computer&#10;&#10;Description automatically generated">
            <a:extLst>
              <a:ext uri="{FF2B5EF4-FFF2-40B4-BE49-F238E27FC236}">
                <a16:creationId xmlns:a16="http://schemas.microsoft.com/office/drawing/2014/main" id="{D24DC890-0562-AF48-51DB-4C9C523646BE}"/>
              </a:ext>
            </a:extLst>
          </p:cNvPr>
          <p:cNvPicPr>
            <a:picLocks noChangeAspect="1"/>
          </p:cNvPicPr>
          <p:nvPr/>
        </p:nvPicPr>
        <p:blipFill>
          <a:blip r:embed="rId4"/>
          <a:stretch>
            <a:fillRect/>
          </a:stretch>
        </p:blipFill>
        <p:spPr>
          <a:xfrm>
            <a:off x="1224074" y="1698732"/>
            <a:ext cx="10233898" cy="4327418"/>
          </a:xfrm>
          <a:prstGeom prst="rect">
            <a:avLst/>
          </a:prstGeom>
        </p:spPr>
      </p:pic>
      <p:sp>
        <p:nvSpPr>
          <p:cNvPr id="9" name="TextBox 8">
            <a:hlinkClick r:id="rId5"/>
            <a:extLst>
              <a:ext uri="{FF2B5EF4-FFF2-40B4-BE49-F238E27FC236}">
                <a16:creationId xmlns:a16="http://schemas.microsoft.com/office/drawing/2014/main" id="{37648FC1-00CA-A99B-DF9A-21EEDDD40DC5}"/>
              </a:ext>
            </a:extLst>
          </p:cNvPr>
          <p:cNvSpPr txBox="1"/>
          <p:nvPr/>
        </p:nvSpPr>
        <p:spPr>
          <a:xfrm>
            <a:off x="2711624" y="6130455"/>
            <a:ext cx="6096000" cy="369332"/>
          </a:xfrm>
          <a:prstGeom prst="rect">
            <a:avLst/>
          </a:prstGeom>
          <a:noFill/>
        </p:spPr>
        <p:txBody>
          <a:bodyPr wrap="square">
            <a:spAutoFit/>
          </a:bodyPr>
          <a:lstStyle/>
          <a:p>
            <a:r>
              <a:rPr lang="en-US" dirty="0">
                <a:hlinkClick r:id="rId5"/>
              </a:rPr>
              <a:t>GitHub</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7326" y="1159706"/>
            <a:ext cx="12144673" cy="5698294"/>
          </a:xfrm>
          <a:prstGeom prst="rect">
            <a:avLst/>
          </a:prstGeom>
        </p:spPr>
        <p:txBody>
          <a:bodyPr lIns="91440" tIns="45720" rIns="91440" bIns="45720" anchor="t">
            <a:noAutofit/>
          </a:bodyPr>
          <a:lstStyle/>
          <a:p>
            <a:pPr marL="0" indent="0">
              <a:lnSpc>
                <a:spcPct val="100000"/>
              </a:lnSpc>
              <a:spcBef>
                <a:spcPts val="1400"/>
              </a:spcBef>
              <a:buNone/>
            </a:pPr>
            <a:r>
              <a:rPr lang="en-US" sz="2200" dirty="0" err="1">
                <a:solidFill>
                  <a:schemeClr val="accent3">
                    <a:lumMod val="25000"/>
                  </a:schemeClr>
                </a:solidFill>
                <a:latin typeface="Abadi"/>
              </a:rPr>
              <a:t>nfr</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119336" y="-241210"/>
            <a:ext cx="11318675" cy="14813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a:t>
            </a:r>
            <a:r>
              <a:rPr lang="en-US" sz="1600" dirty="0" err="1">
                <a:solidFill>
                  <a:srgbClr val="0B49CB"/>
                </a:solidFill>
                <a:latin typeface="Abadi"/>
                <a:hlinkClick r:id="rId3"/>
              </a:rPr>
              <a:t>Github</a:t>
            </a:r>
            <a:endParaRPr lang="en-US" sz="1600"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flipH="1" flipV="1">
            <a:off x="11371262" y="836713"/>
            <a:ext cx="701402" cy="72007"/>
          </a:xfrm>
          <a:prstGeom prst="rect">
            <a:avLst/>
          </a:prstGeom>
          <a:ln>
            <a:solidFill>
              <a:srgbClr val="0B49CB"/>
            </a:solidFill>
            <a:prstDash val="dash"/>
          </a:ln>
        </p:spPr>
        <p:txBody>
          <a:bodyPr vert="horz" lIns="91440" tIns="45720" rIns="91440" bIns="45720" rtlCol="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cs typeface="Calibri"/>
            </a:endParaRPr>
          </a:p>
        </p:txBody>
      </p:sp>
      <p:sp>
        <p:nvSpPr>
          <p:cNvPr id="7" name="Flowchart: Terminator 6">
            <a:extLst>
              <a:ext uri="{FF2B5EF4-FFF2-40B4-BE49-F238E27FC236}">
                <a16:creationId xmlns:a16="http://schemas.microsoft.com/office/drawing/2014/main" id="{451149D6-9BA8-8052-C544-25B80D848803}"/>
              </a:ext>
            </a:extLst>
          </p:cNvPr>
          <p:cNvSpPr/>
          <p:nvPr/>
        </p:nvSpPr>
        <p:spPr>
          <a:xfrm flipH="1">
            <a:off x="0" y="1240101"/>
            <a:ext cx="3935760" cy="53271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Getting response from HTML</a:t>
            </a:r>
          </a:p>
        </p:txBody>
      </p:sp>
      <p:sp>
        <p:nvSpPr>
          <p:cNvPr id="8" name="Flowchart: Terminator 7">
            <a:extLst>
              <a:ext uri="{FF2B5EF4-FFF2-40B4-BE49-F238E27FC236}">
                <a16:creationId xmlns:a16="http://schemas.microsoft.com/office/drawing/2014/main" id="{4D004B5A-A7B3-B254-5B7A-B785CF866A7F}"/>
              </a:ext>
            </a:extLst>
          </p:cNvPr>
          <p:cNvSpPr/>
          <p:nvPr/>
        </p:nvSpPr>
        <p:spPr>
          <a:xfrm>
            <a:off x="47328" y="2104198"/>
            <a:ext cx="3888427" cy="46070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Creating </a:t>
            </a:r>
            <a:r>
              <a:rPr lang="en-US" dirty="0" err="1"/>
              <a:t>Beautifulsoup</a:t>
            </a:r>
            <a:r>
              <a:rPr lang="en-US" dirty="0"/>
              <a:t> Object</a:t>
            </a:r>
          </a:p>
        </p:txBody>
      </p:sp>
      <p:sp>
        <p:nvSpPr>
          <p:cNvPr id="9" name="Flowchart: Terminator 8">
            <a:extLst>
              <a:ext uri="{FF2B5EF4-FFF2-40B4-BE49-F238E27FC236}">
                <a16:creationId xmlns:a16="http://schemas.microsoft.com/office/drawing/2014/main" id="{6C326931-4301-0CCF-BB6C-4EE7028BEC99}"/>
              </a:ext>
            </a:extLst>
          </p:cNvPr>
          <p:cNvSpPr/>
          <p:nvPr/>
        </p:nvSpPr>
        <p:spPr>
          <a:xfrm>
            <a:off x="47328" y="2892666"/>
            <a:ext cx="3888432" cy="46070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Finding tables</a:t>
            </a:r>
          </a:p>
        </p:txBody>
      </p:sp>
      <p:sp>
        <p:nvSpPr>
          <p:cNvPr id="10" name="Flowchart: Terminator 9">
            <a:extLst>
              <a:ext uri="{FF2B5EF4-FFF2-40B4-BE49-F238E27FC236}">
                <a16:creationId xmlns:a16="http://schemas.microsoft.com/office/drawing/2014/main" id="{DDEC1A65-7CD8-1683-EABC-552FC22710E1}"/>
              </a:ext>
            </a:extLst>
          </p:cNvPr>
          <p:cNvSpPr/>
          <p:nvPr/>
        </p:nvSpPr>
        <p:spPr>
          <a:xfrm>
            <a:off x="47326" y="3771447"/>
            <a:ext cx="3888431" cy="46070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Getting column names</a:t>
            </a:r>
          </a:p>
        </p:txBody>
      </p:sp>
      <p:sp>
        <p:nvSpPr>
          <p:cNvPr id="12" name="Flowchart: Terminator 11">
            <a:extLst>
              <a:ext uri="{FF2B5EF4-FFF2-40B4-BE49-F238E27FC236}">
                <a16:creationId xmlns:a16="http://schemas.microsoft.com/office/drawing/2014/main" id="{0DB041AF-25CE-B06F-1451-7F663E778C35}"/>
              </a:ext>
            </a:extLst>
          </p:cNvPr>
          <p:cNvSpPr/>
          <p:nvPr/>
        </p:nvSpPr>
        <p:spPr>
          <a:xfrm>
            <a:off x="47326" y="4671028"/>
            <a:ext cx="3888434" cy="58766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Creation of dictionary and appending data to keys</a:t>
            </a:r>
          </a:p>
        </p:txBody>
      </p:sp>
      <p:sp>
        <p:nvSpPr>
          <p:cNvPr id="13" name="Flowchart: Terminator 12">
            <a:extLst>
              <a:ext uri="{FF2B5EF4-FFF2-40B4-BE49-F238E27FC236}">
                <a16:creationId xmlns:a16="http://schemas.microsoft.com/office/drawing/2014/main" id="{39F56F17-8C0A-CA6D-A832-1AE7445E11B5}"/>
              </a:ext>
            </a:extLst>
          </p:cNvPr>
          <p:cNvSpPr/>
          <p:nvPr/>
        </p:nvSpPr>
        <p:spPr>
          <a:xfrm flipH="1">
            <a:off x="47326" y="5697565"/>
            <a:ext cx="3888429" cy="62178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Convering</a:t>
            </a:r>
            <a:r>
              <a:rPr lang="en-US" dirty="0"/>
              <a:t> dictionary to </a:t>
            </a:r>
            <a:r>
              <a:rPr lang="en-US" dirty="0" err="1"/>
              <a:t>dataframe</a:t>
            </a:r>
            <a:endParaRPr lang="en-US" dirty="0"/>
          </a:p>
        </p:txBody>
      </p:sp>
      <p:pic>
        <p:nvPicPr>
          <p:cNvPr id="15" name="Picture 14">
            <a:extLst>
              <a:ext uri="{FF2B5EF4-FFF2-40B4-BE49-F238E27FC236}">
                <a16:creationId xmlns:a16="http://schemas.microsoft.com/office/drawing/2014/main" id="{3AA8091D-9D4C-A2CB-B7D8-532E4A527FCF}"/>
              </a:ext>
            </a:extLst>
          </p:cNvPr>
          <p:cNvPicPr>
            <a:picLocks noChangeAspect="1"/>
          </p:cNvPicPr>
          <p:nvPr/>
        </p:nvPicPr>
        <p:blipFill>
          <a:blip r:embed="rId4"/>
          <a:stretch>
            <a:fillRect/>
          </a:stretch>
        </p:blipFill>
        <p:spPr>
          <a:xfrm>
            <a:off x="3942757" y="1358100"/>
            <a:ext cx="8283658" cy="426757"/>
          </a:xfrm>
          <a:prstGeom prst="rect">
            <a:avLst/>
          </a:prstGeom>
        </p:spPr>
      </p:pic>
      <p:pic>
        <p:nvPicPr>
          <p:cNvPr id="17" name="Picture 16">
            <a:extLst>
              <a:ext uri="{FF2B5EF4-FFF2-40B4-BE49-F238E27FC236}">
                <a16:creationId xmlns:a16="http://schemas.microsoft.com/office/drawing/2014/main" id="{56EBA0CE-F82E-7AFE-5654-A97978AB49C4}"/>
              </a:ext>
            </a:extLst>
          </p:cNvPr>
          <p:cNvPicPr>
            <a:picLocks noChangeAspect="1"/>
          </p:cNvPicPr>
          <p:nvPr/>
        </p:nvPicPr>
        <p:blipFill>
          <a:blip r:embed="rId5"/>
          <a:stretch>
            <a:fillRect/>
          </a:stretch>
        </p:blipFill>
        <p:spPr>
          <a:xfrm>
            <a:off x="4312568" y="2186170"/>
            <a:ext cx="3888427" cy="376300"/>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0A348625-A115-9730-3049-A358E430E340}"/>
              </a:ext>
            </a:extLst>
          </p:cNvPr>
          <p:cNvPicPr>
            <a:picLocks noChangeAspect="1"/>
          </p:cNvPicPr>
          <p:nvPr/>
        </p:nvPicPr>
        <p:blipFill>
          <a:blip r:embed="rId6"/>
          <a:stretch>
            <a:fillRect/>
          </a:stretch>
        </p:blipFill>
        <p:spPr>
          <a:xfrm>
            <a:off x="4257358" y="2892666"/>
            <a:ext cx="3566833" cy="541626"/>
          </a:xfrm>
          <a:prstGeom prst="rect">
            <a:avLst/>
          </a:prstGeom>
        </p:spPr>
      </p:pic>
      <p:pic>
        <p:nvPicPr>
          <p:cNvPr id="21" name="Picture 20" descr="A screen shot of a computer code&#10;&#10;Description automatically generated">
            <a:extLst>
              <a:ext uri="{FF2B5EF4-FFF2-40B4-BE49-F238E27FC236}">
                <a16:creationId xmlns:a16="http://schemas.microsoft.com/office/drawing/2014/main" id="{4EA50667-866F-DFA5-9257-2C7102A315E6}"/>
              </a:ext>
            </a:extLst>
          </p:cNvPr>
          <p:cNvPicPr>
            <a:picLocks noChangeAspect="1"/>
          </p:cNvPicPr>
          <p:nvPr/>
        </p:nvPicPr>
        <p:blipFill>
          <a:blip r:embed="rId7"/>
          <a:stretch>
            <a:fillRect/>
          </a:stretch>
        </p:blipFill>
        <p:spPr>
          <a:xfrm>
            <a:off x="4312568" y="3637534"/>
            <a:ext cx="3055885" cy="823031"/>
          </a:xfrm>
          <a:prstGeom prst="rect">
            <a:avLst/>
          </a:prstGeom>
        </p:spPr>
      </p:pic>
      <p:pic>
        <p:nvPicPr>
          <p:cNvPr id="23" name="Picture 22">
            <a:extLst>
              <a:ext uri="{FF2B5EF4-FFF2-40B4-BE49-F238E27FC236}">
                <a16:creationId xmlns:a16="http://schemas.microsoft.com/office/drawing/2014/main" id="{9E164328-9EC3-529D-C162-C1DE13AF8504}"/>
              </a:ext>
            </a:extLst>
          </p:cNvPr>
          <p:cNvPicPr>
            <a:picLocks noChangeAspect="1"/>
          </p:cNvPicPr>
          <p:nvPr/>
        </p:nvPicPr>
        <p:blipFill>
          <a:blip r:embed="rId8"/>
          <a:stretch>
            <a:fillRect/>
          </a:stretch>
        </p:blipFill>
        <p:spPr>
          <a:xfrm>
            <a:off x="4256547" y="4831496"/>
            <a:ext cx="2857748" cy="325696"/>
          </a:xfrm>
          <a:prstGeom prst="rect">
            <a:avLst/>
          </a:prstGeom>
        </p:spPr>
      </p:pic>
      <p:pic>
        <p:nvPicPr>
          <p:cNvPr id="25" name="Picture 24" descr="A screenshot of a computer&#10;&#10;Description automatically generated">
            <a:extLst>
              <a:ext uri="{FF2B5EF4-FFF2-40B4-BE49-F238E27FC236}">
                <a16:creationId xmlns:a16="http://schemas.microsoft.com/office/drawing/2014/main" id="{0CE8C74F-6910-D4BA-F376-1B11F5F88FF1}"/>
              </a:ext>
            </a:extLst>
          </p:cNvPr>
          <p:cNvPicPr>
            <a:picLocks noChangeAspect="1"/>
          </p:cNvPicPr>
          <p:nvPr/>
        </p:nvPicPr>
        <p:blipFill>
          <a:blip r:embed="rId9"/>
          <a:stretch>
            <a:fillRect/>
          </a:stretch>
        </p:blipFill>
        <p:spPr>
          <a:xfrm>
            <a:off x="4079776" y="5256827"/>
            <a:ext cx="6355382" cy="1713411"/>
          </a:xfrm>
          <a:prstGeom prst="rect">
            <a:avLst/>
          </a:prstGeom>
        </p:spPr>
      </p:pic>
      <p:pic>
        <p:nvPicPr>
          <p:cNvPr id="27" name="Graphic 26" descr="Arrow Right with solid fill">
            <a:extLst>
              <a:ext uri="{FF2B5EF4-FFF2-40B4-BE49-F238E27FC236}">
                <a16:creationId xmlns:a16="http://schemas.microsoft.com/office/drawing/2014/main" id="{591E11A6-AC8C-E827-460A-773093514E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1804821" y="1473546"/>
            <a:ext cx="380441" cy="914400"/>
          </a:xfrm>
          <a:prstGeom prst="rect">
            <a:avLst/>
          </a:prstGeom>
        </p:spPr>
      </p:pic>
      <p:pic>
        <p:nvPicPr>
          <p:cNvPr id="28" name="Graphic 27" descr="Arrow Right with solid fill">
            <a:extLst>
              <a:ext uri="{FF2B5EF4-FFF2-40B4-BE49-F238E27FC236}">
                <a16:creationId xmlns:a16="http://schemas.microsoft.com/office/drawing/2014/main" id="{C3DD94A5-304D-5685-0B45-A225134DE0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1801319" y="2271586"/>
            <a:ext cx="380441" cy="914400"/>
          </a:xfrm>
          <a:prstGeom prst="rect">
            <a:avLst/>
          </a:prstGeom>
        </p:spPr>
      </p:pic>
      <p:pic>
        <p:nvPicPr>
          <p:cNvPr id="29" name="Graphic 28" descr="Arrow Right with solid fill">
            <a:extLst>
              <a:ext uri="{FF2B5EF4-FFF2-40B4-BE49-F238E27FC236}">
                <a16:creationId xmlns:a16="http://schemas.microsoft.com/office/drawing/2014/main" id="{68C9263C-F168-CEDB-35D3-EBAFD4D24E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1804821" y="3072610"/>
            <a:ext cx="380441" cy="914400"/>
          </a:xfrm>
          <a:prstGeom prst="rect">
            <a:avLst/>
          </a:prstGeom>
        </p:spPr>
      </p:pic>
      <p:pic>
        <p:nvPicPr>
          <p:cNvPr id="30" name="Graphic 29" descr="Arrow Right with solid fill">
            <a:extLst>
              <a:ext uri="{FF2B5EF4-FFF2-40B4-BE49-F238E27FC236}">
                <a16:creationId xmlns:a16="http://schemas.microsoft.com/office/drawing/2014/main" id="{3E802846-4EBB-384C-CF9F-CBFFB56E14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1804821" y="3965174"/>
            <a:ext cx="380441" cy="914400"/>
          </a:xfrm>
          <a:prstGeom prst="rect">
            <a:avLst/>
          </a:prstGeom>
        </p:spPr>
      </p:pic>
      <p:pic>
        <p:nvPicPr>
          <p:cNvPr id="31" name="Graphic 30" descr="Arrow Right with solid fill">
            <a:extLst>
              <a:ext uri="{FF2B5EF4-FFF2-40B4-BE49-F238E27FC236}">
                <a16:creationId xmlns:a16="http://schemas.microsoft.com/office/drawing/2014/main" id="{1DC9F334-4CC3-FF8F-A722-18624AA3E6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1834245" y="4991710"/>
            <a:ext cx="380441" cy="91440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724</TotalTime>
  <Words>1812</Words>
  <Application>Microsoft Office PowerPoint</Application>
  <PresentationFormat>Widescreen</PresentationFormat>
  <Paragraphs>295</Paragraphs>
  <Slides>46</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-apple-system</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SQL</vt:lpstr>
      <vt:lpstr>PowerPoint Presentation</vt:lpstr>
      <vt:lpstr>Build a Dashboard with Plotly Dash</vt:lpstr>
      <vt:lpstr>Predictive analysis(classification)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Launch Site Names begin with ‘CCA’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AMULYA PULIMI</cp:lastModifiedBy>
  <cp:revision>225</cp:revision>
  <dcterms:created xsi:type="dcterms:W3CDTF">2021-04-29T18:58:34Z</dcterms:created>
  <dcterms:modified xsi:type="dcterms:W3CDTF">2023-07-23T11:37:27Z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defa4170-0d19-0005-0004-bc88714345d2_Enabled">
    <vt:lpwstr>true</vt:lpwstr>
  </property>
  <property fmtid="{D5CDD505-2E9C-101B-9397-08002B2CF9AE}" pid="4" name="MSIP_Label_defa4170-0d19-0005-0004-bc88714345d2_SetDate">
    <vt:lpwstr>2023-07-21T18:29:05Z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fc98d507-4657-4569-af29-d8a60e64e78f</vt:lpwstr>
  </property>
  <property fmtid="{D5CDD505-2E9C-101B-9397-08002B2CF9AE}" pid="8" name="MSIP_Label_defa4170-0d19-0005-0004-bc88714345d2_ActionId">
    <vt:lpwstr>8df4026e-8389-465c-af9e-c4267f5ea80b</vt:lpwstr>
  </property>
  <property fmtid="{D5CDD505-2E9C-101B-9397-08002B2CF9AE}" pid="9" name="MSIP_Label_defa4170-0d19-0005-0004-bc88714345d2_ContentBits">
    <vt:lpwstr>0</vt:lpwstr>
  </property>
</Properties>
</file>